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12192000" cy="8178800"/>
  <p:notesSz cx="12192000" cy="81788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37405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37405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37405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37405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500" y="1482379"/>
            <a:ext cx="1869439" cy="5343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37405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image" Target="../media/image7.png"/><Relationship Id="rId8" Type="http://schemas.openxmlformats.org/officeDocument/2006/relationships/image" Target="../media/image8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7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Relationship Id="rId8" Type="http://schemas.openxmlformats.org/officeDocument/2006/relationships/image" Target="../media/image19.png"/><Relationship Id="rId9" Type="http://schemas.openxmlformats.org/officeDocument/2006/relationships/image" Target="../media/image20.png"/><Relationship Id="rId10" Type="http://schemas.openxmlformats.org/officeDocument/2006/relationships/image" Target="../media/image21.png"/><Relationship Id="rId11" Type="http://schemas.openxmlformats.org/officeDocument/2006/relationships/image" Target="../media/image22.png"/><Relationship Id="rId12" Type="http://schemas.openxmlformats.org/officeDocument/2006/relationships/image" Target="../media/image23.png"/><Relationship Id="rId13" Type="http://schemas.openxmlformats.org/officeDocument/2006/relationships/image" Target="../media/image8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28899" y="1428749"/>
            <a:ext cx="6934199" cy="82867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59596" y="2394422"/>
            <a:ext cx="5472430" cy="28067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650" spc="-25" b="0">
                <a:solidFill>
                  <a:srgbClr val="4A5462"/>
                </a:solidFill>
                <a:latin typeface="Microsoft Sans Serif"/>
                <a:cs typeface="Microsoft Sans Serif"/>
              </a:rPr>
              <a:t>Analyzing</a:t>
            </a:r>
            <a:r>
              <a:rPr dirty="0" sz="1650" spc="-45" b="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650" spc="-20" b="0">
                <a:solidFill>
                  <a:srgbClr val="4A5462"/>
                </a:solidFill>
                <a:latin typeface="Microsoft Sans Serif"/>
                <a:cs typeface="Microsoft Sans Serif"/>
              </a:rPr>
              <a:t>capabilities</a:t>
            </a:r>
            <a:r>
              <a:rPr dirty="0" sz="1650" spc="-45" b="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650" spc="-20" b="0">
                <a:solidFill>
                  <a:srgbClr val="4A5462"/>
                </a:solidFill>
                <a:latin typeface="Microsoft Sans Serif"/>
                <a:cs typeface="Microsoft Sans Serif"/>
              </a:rPr>
              <a:t>and</a:t>
            </a:r>
            <a:r>
              <a:rPr dirty="0" sz="1650" spc="-40" b="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650" spc="-30" b="0">
                <a:solidFill>
                  <a:srgbClr val="4A5462"/>
                </a:solidFill>
                <a:latin typeface="Microsoft Sans Serif"/>
                <a:cs typeface="Microsoft Sans Serif"/>
              </a:rPr>
              <a:t>use</a:t>
            </a:r>
            <a:r>
              <a:rPr dirty="0" sz="1650" spc="-45" b="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650" spc="-25" b="0">
                <a:solidFill>
                  <a:srgbClr val="4A5462"/>
                </a:solidFill>
                <a:latin typeface="Microsoft Sans Serif"/>
                <a:cs typeface="Microsoft Sans Serif"/>
              </a:rPr>
              <a:t>cases</a:t>
            </a:r>
            <a:r>
              <a:rPr dirty="0" sz="1650" spc="-45" b="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650" b="0">
                <a:solidFill>
                  <a:srgbClr val="4A5462"/>
                </a:solidFill>
                <a:latin typeface="Microsoft Sans Serif"/>
                <a:cs typeface="Microsoft Sans Serif"/>
              </a:rPr>
              <a:t>of</a:t>
            </a:r>
            <a:r>
              <a:rPr dirty="0" sz="1650" spc="-40" b="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650" spc="-25" b="0">
                <a:solidFill>
                  <a:srgbClr val="4A5462"/>
                </a:solidFill>
                <a:latin typeface="Microsoft Sans Serif"/>
                <a:cs typeface="Microsoft Sans Serif"/>
              </a:rPr>
              <a:t>leading</a:t>
            </a:r>
            <a:r>
              <a:rPr dirty="0" sz="1650" spc="-45" b="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650" spc="-35" b="0">
                <a:solidFill>
                  <a:srgbClr val="4A5462"/>
                </a:solidFill>
                <a:latin typeface="Microsoft Sans Serif"/>
                <a:cs typeface="Microsoft Sans Serif"/>
              </a:rPr>
              <a:t>AI</a:t>
            </a:r>
            <a:r>
              <a:rPr dirty="0" sz="1650" spc="-40" b="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650" spc="-10" b="0">
                <a:solidFill>
                  <a:srgbClr val="4A5462"/>
                </a:solidFill>
                <a:latin typeface="Microsoft Sans Serif"/>
                <a:cs typeface="Microsoft Sans Serif"/>
              </a:rPr>
              <a:t>assistants</a:t>
            </a:r>
            <a:endParaRPr sz="1650">
              <a:latin typeface="Microsoft Sans Serif"/>
              <a:cs typeface="Microsoft Sans Serif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2999231" y="3124199"/>
            <a:ext cx="1298575" cy="1295400"/>
            <a:chOff x="2999231" y="3124199"/>
            <a:chExt cx="1298575" cy="1295400"/>
          </a:xfrm>
        </p:grpSpPr>
        <p:sp>
          <p:nvSpPr>
            <p:cNvPr id="5" name="object 5" descr=""/>
            <p:cNvSpPr/>
            <p:nvPr/>
          </p:nvSpPr>
          <p:spPr>
            <a:xfrm>
              <a:off x="2999231" y="3124199"/>
              <a:ext cx="1298575" cy="1295400"/>
            </a:xfrm>
            <a:custGeom>
              <a:avLst/>
              <a:gdLst/>
              <a:ahLst/>
              <a:cxnLst/>
              <a:rect l="l" t="t" r="r" b="b"/>
              <a:pathLst>
                <a:path w="1298575" h="1295400">
                  <a:moveTo>
                    <a:pt x="1298447" y="1295399"/>
                  </a:moveTo>
                  <a:lnTo>
                    <a:pt x="0" y="1295399"/>
                  </a:lnTo>
                  <a:lnTo>
                    <a:pt x="0" y="0"/>
                  </a:lnTo>
                  <a:lnTo>
                    <a:pt x="1298447" y="0"/>
                  </a:lnTo>
                  <a:lnTo>
                    <a:pt x="1298447" y="171449"/>
                  </a:lnTo>
                  <a:lnTo>
                    <a:pt x="458342" y="171449"/>
                  </a:lnTo>
                  <a:lnTo>
                    <a:pt x="439576" y="172356"/>
                  </a:lnTo>
                  <a:lnTo>
                    <a:pt x="385441" y="185950"/>
                  </a:lnTo>
                  <a:lnTo>
                    <a:pt x="337549" y="214617"/>
                  </a:lnTo>
                  <a:lnTo>
                    <a:pt x="299917" y="256093"/>
                  </a:lnTo>
                  <a:lnTo>
                    <a:pt x="275999" y="306732"/>
                  </a:lnTo>
                  <a:lnTo>
                    <a:pt x="267842" y="361949"/>
                  </a:lnTo>
                  <a:lnTo>
                    <a:pt x="267842" y="742949"/>
                  </a:lnTo>
                  <a:lnTo>
                    <a:pt x="275999" y="798166"/>
                  </a:lnTo>
                  <a:lnTo>
                    <a:pt x="299917" y="848805"/>
                  </a:lnTo>
                  <a:lnTo>
                    <a:pt x="337549" y="890282"/>
                  </a:lnTo>
                  <a:lnTo>
                    <a:pt x="385441" y="918948"/>
                  </a:lnTo>
                  <a:lnTo>
                    <a:pt x="439576" y="932543"/>
                  </a:lnTo>
                  <a:lnTo>
                    <a:pt x="458342" y="933449"/>
                  </a:lnTo>
                  <a:lnTo>
                    <a:pt x="1298447" y="933449"/>
                  </a:lnTo>
                  <a:lnTo>
                    <a:pt x="1298447" y="1295399"/>
                  </a:lnTo>
                  <a:close/>
                </a:path>
                <a:path w="1298575" h="1295400">
                  <a:moveTo>
                    <a:pt x="1298447" y="933449"/>
                  </a:moveTo>
                  <a:lnTo>
                    <a:pt x="839342" y="933449"/>
                  </a:lnTo>
                  <a:lnTo>
                    <a:pt x="858108" y="932543"/>
                  </a:lnTo>
                  <a:lnTo>
                    <a:pt x="876514" y="929824"/>
                  </a:lnTo>
                  <a:lnTo>
                    <a:pt x="929234" y="910929"/>
                  </a:lnTo>
                  <a:lnTo>
                    <a:pt x="974046" y="877653"/>
                  </a:lnTo>
                  <a:lnTo>
                    <a:pt x="1007322" y="832841"/>
                  </a:lnTo>
                  <a:lnTo>
                    <a:pt x="1026217" y="780121"/>
                  </a:lnTo>
                  <a:lnTo>
                    <a:pt x="1029842" y="742949"/>
                  </a:lnTo>
                  <a:lnTo>
                    <a:pt x="1029842" y="361949"/>
                  </a:lnTo>
                  <a:lnTo>
                    <a:pt x="1021685" y="306732"/>
                  </a:lnTo>
                  <a:lnTo>
                    <a:pt x="997767" y="256093"/>
                  </a:lnTo>
                  <a:lnTo>
                    <a:pt x="960135" y="214617"/>
                  </a:lnTo>
                  <a:lnTo>
                    <a:pt x="912243" y="185950"/>
                  </a:lnTo>
                  <a:lnTo>
                    <a:pt x="858108" y="172356"/>
                  </a:lnTo>
                  <a:lnTo>
                    <a:pt x="839342" y="171449"/>
                  </a:lnTo>
                  <a:lnTo>
                    <a:pt x="1298447" y="171449"/>
                  </a:lnTo>
                  <a:lnTo>
                    <a:pt x="1298447" y="933449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67074" y="3295649"/>
              <a:ext cx="761999" cy="761999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3458120" y="3447256"/>
            <a:ext cx="382905" cy="4114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500" spc="365">
                <a:solidFill>
                  <a:srgbClr val="FFFFFF"/>
                </a:solidFill>
                <a:latin typeface="Arial Black"/>
                <a:cs typeface="Arial Black"/>
              </a:rPr>
              <a:t></a:t>
            </a:r>
            <a:endParaRPr sz="2500">
              <a:latin typeface="Arial Black"/>
              <a:cs typeface="Arial Black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265388" y="4194709"/>
            <a:ext cx="768350" cy="25717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500" spc="-80" b="1">
                <a:latin typeface="Arial"/>
                <a:cs typeface="Arial"/>
              </a:rPr>
              <a:t>ChatGPT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4599432" y="3124199"/>
            <a:ext cx="1298575" cy="1295400"/>
            <a:chOff x="4599432" y="3124199"/>
            <a:chExt cx="1298575" cy="1295400"/>
          </a:xfrm>
        </p:grpSpPr>
        <p:sp>
          <p:nvSpPr>
            <p:cNvPr id="10" name="object 10" descr=""/>
            <p:cNvSpPr/>
            <p:nvPr/>
          </p:nvSpPr>
          <p:spPr>
            <a:xfrm>
              <a:off x="4599432" y="3124199"/>
              <a:ext cx="1298575" cy="1295400"/>
            </a:xfrm>
            <a:custGeom>
              <a:avLst/>
              <a:gdLst/>
              <a:ahLst/>
              <a:cxnLst/>
              <a:rect l="l" t="t" r="r" b="b"/>
              <a:pathLst>
                <a:path w="1298575" h="1295400">
                  <a:moveTo>
                    <a:pt x="1298447" y="1295399"/>
                  </a:moveTo>
                  <a:lnTo>
                    <a:pt x="0" y="1295399"/>
                  </a:lnTo>
                  <a:lnTo>
                    <a:pt x="0" y="0"/>
                  </a:lnTo>
                  <a:lnTo>
                    <a:pt x="1298447" y="0"/>
                  </a:lnTo>
                  <a:lnTo>
                    <a:pt x="1298447" y="171449"/>
                  </a:lnTo>
                  <a:lnTo>
                    <a:pt x="458342" y="171449"/>
                  </a:lnTo>
                  <a:lnTo>
                    <a:pt x="439576" y="172356"/>
                  </a:lnTo>
                  <a:lnTo>
                    <a:pt x="385441" y="185950"/>
                  </a:lnTo>
                  <a:lnTo>
                    <a:pt x="337549" y="214617"/>
                  </a:lnTo>
                  <a:lnTo>
                    <a:pt x="299917" y="256093"/>
                  </a:lnTo>
                  <a:lnTo>
                    <a:pt x="275999" y="306732"/>
                  </a:lnTo>
                  <a:lnTo>
                    <a:pt x="267842" y="361949"/>
                  </a:lnTo>
                  <a:lnTo>
                    <a:pt x="267842" y="742949"/>
                  </a:lnTo>
                  <a:lnTo>
                    <a:pt x="275999" y="798166"/>
                  </a:lnTo>
                  <a:lnTo>
                    <a:pt x="299917" y="848805"/>
                  </a:lnTo>
                  <a:lnTo>
                    <a:pt x="337549" y="890282"/>
                  </a:lnTo>
                  <a:lnTo>
                    <a:pt x="385441" y="918948"/>
                  </a:lnTo>
                  <a:lnTo>
                    <a:pt x="439576" y="932543"/>
                  </a:lnTo>
                  <a:lnTo>
                    <a:pt x="458342" y="933449"/>
                  </a:lnTo>
                  <a:lnTo>
                    <a:pt x="1298447" y="933449"/>
                  </a:lnTo>
                  <a:lnTo>
                    <a:pt x="1298447" y="1295399"/>
                  </a:lnTo>
                  <a:close/>
                </a:path>
                <a:path w="1298575" h="1295400">
                  <a:moveTo>
                    <a:pt x="1298447" y="933449"/>
                  </a:moveTo>
                  <a:lnTo>
                    <a:pt x="839342" y="933449"/>
                  </a:lnTo>
                  <a:lnTo>
                    <a:pt x="858109" y="932543"/>
                  </a:lnTo>
                  <a:lnTo>
                    <a:pt x="876514" y="929824"/>
                  </a:lnTo>
                  <a:lnTo>
                    <a:pt x="929234" y="910929"/>
                  </a:lnTo>
                  <a:lnTo>
                    <a:pt x="974046" y="877653"/>
                  </a:lnTo>
                  <a:lnTo>
                    <a:pt x="1007322" y="832841"/>
                  </a:lnTo>
                  <a:lnTo>
                    <a:pt x="1026217" y="780121"/>
                  </a:lnTo>
                  <a:lnTo>
                    <a:pt x="1029842" y="742949"/>
                  </a:lnTo>
                  <a:lnTo>
                    <a:pt x="1029842" y="361949"/>
                  </a:lnTo>
                  <a:lnTo>
                    <a:pt x="1021685" y="306732"/>
                  </a:lnTo>
                  <a:lnTo>
                    <a:pt x="997767" y="256093"/>
                  </a:lnTo>
                  <a:lnTo>
                    <a:pt x="960135" y="214617"/>
                  </a:lnTo>
                  <a:lnTo>
                    <a:pt x="912243" y="185950"/>
                  </a:lnTo>
                  <a:lnTo>
                    <a:pt x="858109" y="172356"/>
                  </a:lnTo>
                  <a:lnTo>
                    <a:pt x="839342" y="171449"/>
                  </a:lnTo>
                  <a:lnTo>
                    <a:pt x="1298447" y="171449"/>
                  </a:lnTo>
                  <a:lnTo>
                    <a:pt x="1298447" y="933449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67274" y="3295649"/>
              <a:ext cx="761999" cy="761999"/>
            </a:xfrm>
            <a:prstGeom prst="rect">
              <a:avLst/>
            </a:prstGeom>
          </p:spPr>
        </p:pic>
      </p:grpSp>
      <p:sp>
        <p:nvSpPr>
          <p:cNvPr id="12" name="object 12" descr=""/>
          <p:cNvSpPr txBox="1"/>
          <p:nvPr/>
        </p:nvSpPr>
        <p:spPr>
          <a:xfrm>
            <a:off x="5090765" y="3447256"/>
            <a:ext cx="311150" cy="4114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500" spc="-200">
                <a:solidFill>
                  <a:srgbClr val="FFFFFF"/>
                </a:solidFill>
                <a:latin typeface="Arial Black"/>
                <a:cs typeface="Arial Black"/>
              </a:rPr>
              <a:t></a:t>
            </a:r>
            <a:endParaRPr sz="2500">
              <a:latin typeface="Arial Black"/>
              <a:cs typeface="Arial Black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627314" y="4194709"/>
            <a:ext cx="1238250" cy="25717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500" spc="-95" b="1">
                <a:latin typeface="Arial"/>
                <a:cs typeface="Arial"/>
              </a:rPr>
              <a:t>Google</a:t>
            </a:r>
            <a:r>
              <a:rPr dirty="0" sz="1500" spc="-55" b="1">
                <a:latin typeface="Arial"/>
                <a:cs typeface="Arial"/>
              </a:rPr>
              <a:t> </a:t>
            </a:r>
            <a:r>
              <a:rPr dirty="0" sz="1500" spc="-75" b="1">
                <a:latin typeface="Arial"/>
                <a:cs typeface="Arial"/>
              </a:rPr>
              <a:t>Gemini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14" name="object 14" descr=""/>
          <p:cNvGrpSpPr/>
          <p:nvPr/>
        </p:nvGrpSpPr>
        <p:grpSpPr>
          <a:xfrm>
            <a:off x="6342887" y="3124199"/>
            <a:ext cx="1298575" cy="1295400"/>
            <a:chOff x="6342887" y="3124199"/>
            <a:chExt cx="1298575" cy="1295400"/>
          </a:xfrm>
        </p:grpSpPr>
        <p:sp>
          <p:nvSpPr>
            <p:cNvPr id="15" name="object 15" descr=""/>
            <p:cNvSpPr/>
            <p:nvPr/>
          </p:nvSpPr>
          <p:spPr>
            <a:xfrm>
              <a:off x="6342887" y="3124199"/>
              <a:ext cx="1298575" cy="1295400"/>
            </a:xfrm>
            <a:custGeom>
              <a:avLst/>
              <a:gdLst/>
              <a:ahLst/>
              <a:cxnLst/>
              <a:rect l="l" t="t" r="r" b="b"/>
              <a:pathLst>
                <a:path w="1298575" h="1295400">
                  <a:moveTo>
                    <a:pt x="1298447" y="1295399"/>
                  </a:moveTo>
                  <a:lnTo>
                    <a:pt x="0" y="1295399"/>
                  </a:lnTo>
                  <a:lnTo>
                    <a:pt x="0" y="0"/>
                  </a:lnTo>
                  <a:lnTo>
                    <a:pt x="1298447" y="0"/>
                  </a:lnTo>
                  <a:lnTo>
                    <a:pt x="1298447" y="171449"/>
                  </a:lnTo>
                  <a:lnTo>
                    <a:pt x="457961" y="171449"/>
                  </a:lnTo>
                  <a:lnTo>
                    <a:pt x="439195" y="172356"/>
                  </a:lnTo>
                  <a:lnTo>
                    <a:pt x="385060" y="185950"/>
                  </a:lnTo>
                  <a:lnTo>
                    <a:pt x="337167" y="214617"/>
                  </a:lnTo>
                  <a:lnTo>
                    <a:pt x="299536" y="256093"/>
                  </a:lnTo>
                  <a:lnTo>
                    <a:pt x="275618" y="306732"/>
                  </a:lnTo>
                  <a:lnTo>
                    <a:pt x="267461" y="361949"/>
                  </a:lnTo>
                  <a:lnTo>
                    <a:pt x="267461" y="742949"/>
                  </a:lnTo>
                  <a:lnTo>
                    <a:pt x="275618" y="798166"/>
                  </a:lnTo>
                  <a:lnTo>
                    <a:pt x="299536" y="848805"/>
                  </a:lnTo>
                  <a:lnTo>
                    <a:pt x="337167" y="890282"/>
                  </a:lnTo>
                  <a:lnTo>
                    <a:pt x="385060" y="918948"/>
                  </a:lnTo>
                  <a:lnTo>
                    <a:pt x="439195" y="932543"/>
                  </a:lnTo>
                  <a:lnTo>
                    <a:pt x="457961" y="933449"/>
                  </a:lnTo>
                  <a:lnTo>
                    <a:pt x="1298447" y="933449"/>
                  </a:lnTo>
                  <a:lnTo>
                    <a:pt x="1298447" y="1295399"/>
                  </a:lnTo>
                  <a:close/>
                </a:path>
                <a:path w="1298575" h="1295400">
                  <a:moveTo>
                    <a:pt x="1298447" y="933449"/>
                  </a:moveTo>
                  <a:lnTo>
                    <a:pt x="838961" y="933449"/>
                  </a:lnTo>
                  <a:lnTo>
                    <a:pt x="857727" y="932543"/>
                  </a:lnTo>
                  <a:lnTo>
                    <a:pt x="876133" y="929824"/>
                  </a:lnTo>
                  <a:lnTo>
                    <a:pt x="928853" y="910929"/>
                  </a:lnTo>
                  <a:lnTo>
                    <a:pt x="973665" y="877653"/>
                  </a:lnTo>
                  <a:lnTo>
                    <a:pt x="1006941" y="832841"/>
                  </a:lnTo>
                  <a:lnTo>
                    <a:pt x="1025836" y="780121"/>
                  </a:lnTo>
                  <a:lnTo>
                    <a:pt x="1029461" y="742949"/>
                  </a:lnTo>
                  <a:lnTo>
                    <a:pt x="1029461" y="361949"/>
                  </a:lnTo>
                  <a:lnTo>
                    <a:pt x="1021304" y="306732"/>
                  </a:lnTo>
                  <a:lnTo>
                    <a:pt x="997386" y="256093"/>
                  </a:lnTo>
                  <a:lnTo>
                    <a:pt x="959754" y="214617"/>
                  </a:lnTo>
                  <a:lnTo>
                    <a:pt x="911862" y="185950"/>
                  </a:lnTo>
                  <a:lnTo>
                    <a:pt x="857727" y="172356"/>
                  </a:lnTo>
                  <a:lnTo>
                    <a:pt x="838961" y="171449"/>
                  </a:lnTo>
                  <a:lnTo>
                    <a:pt x="1298447" y="171449"/>
                  </a:lnTo>
                  <a:lnTo>
                    <a:pt x="1298447" y="933449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6" name="object 1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610349" y="3295649"/>
              <a:ext cx="761999" cy="761999"/>
            </a:xfrm>
            <a:prstGeom prst="rect">
              <a:avLst/>
            </a:prstGeom>
          </p:spPr>
        </p:pic>
      </p:grpSp>
      <p:sp>
        <p:nvSpPr>
          <p:cNvPr id="17" name="object 17" descr=""/>
          <p:cNvSpPr txBox="1"/>
          <p:nvPr/>
        </p:nvSpPr>
        <p:spPr>
          <a:xfrm>
            <a:off x="6833393" y="3447256"/>
            <a:ext cx="311150" cy="4114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500" spc="-200">
                <a:solidFill>
                  <a:srgbClr val="FFFFFF"/>
                </a:solidFill>
                <a:latin typeface="Arial Black"/>
                <a:cs typeface="Arial Black"/>
              </a:rPr>
              <a:t></a:t>
            </a:r>
            <a:endParaRPr sz="2500">
              <a:latin typeface="Arial Black"/>
              <a:cs typeface="Arial Black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449714" y="4194709"/>
            <a:ext cx="1078865" cy="25717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500" spc="-70" b="1">
                <a:latin typeface="Arial"/>
                <a:cs typeface="Arial"/>
              </a:rPr>
              <a:t>Perplexity</a:t>
            </a:r>
            <a:r>
              <a:rPr dirty="0" sz="1500" spc="-5" b="1">
                <a:latin typeface="Arial"/>
                <a:cs typeface="Arial"/>
              </a:rPr>
              <a:t> </a:t>
            </a:r>
            <a:r>
              <a:rPr dirty="0" sz="1500" spc="-25" b="1">
                <a:latin typeface="Arial"/>
                <a:cs typeface="Arial"/>
              </a:rPr>
              <a:t>AI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19" name="object 19" descr=""/>
          <p:cNvGrpSpPr/>
          <p:nvPr/>
        </p:nvGrpSpPr>
        <p:grpSpPr>
          <a:xfrm>
            <a:off x="7876031" y="3124199"/>
            <a:ext cx="1298575" cy="1295400"/>
            <a:chOff x="7876031" y="3124199"/>
            <a:chExt cx="1298575" cy="1295400"/>
          </a:xfrm>
        </p:grpSpPr>
        <p:sp>
          <p:nvSpPr>
            <p:cNvPr id="20" name="object 20" descr=""/>
            <p:cNvSpPr/>
            <p:nvPr/>
          </p:nvSpPr>
          <p:spPr>
            <a:xfrm>
              <a:off x="7876031" y="3124199"/>
              <a:ext cx="1298575" cy="1295400"/>
            </a:xfrm>
            <a:custGeom>
              <a:avLst/>
              <a:gdLst/>
              <a:ahLst/>
              <a:cxnLst/>
              <a:rect l="l" t="t" r="r" b="b"/>
              <a:pathLst>
                <a:path w="1298575" h="1295400">
                  <a:moveTo>
                    <a:pt x="1298447" y="1295399"/>
                  </a:moveTo>
                  <a:lnTo>
                    <a:pt x="0" y="1295399"/>
                  </a:lnTo>
                  <a:lnTo>
                    <a:pt x="0" y="0"/>
                  </a:lnTo>
                  <a:lnTo>
                    <a:pt x="1298447" y="0"/>
                  </a:lnTo>
                  <a:lnTo>
                    <a:pt x="1298447" y="171449"/>
                  </a:lnTo>
                  <a:lnTo>
                    <a:pt x="458342" y="171449"/>
                  </a:lnTo>
                  <a:lnTo>
                    <a:pt x="439576" y="172356"/>
                  </a:lnTo>
                  <a:lnTo>
                    <a:pt x="385440" y="185950"/>
                  </a:lnTo>
                  <a:lnTo>
                    <a:pt x="337548" y="214617"/>
                  </a:lnTo>
                  <a:lnTo>
                    <a:pt x="299917" y="256093"/>
                  </a:lnTo>
                  <a:lnTo>
                    <a:pt x="275998" y="306732"/>
                  </a:lnTo>
                  <a:lnTo>
                    <a:pt x="267842" y="361949"/>
                  </a:lnTo>
                  <a:lnTo>
                    <a:pt x="267842" y="742949"/>
                  </a:lnTo>
                  <a:lnTo>
                    <a:pt x="275998" y="798166"/>
                  </a:lnTo>
                  <a:lnTo>
                    <a:pt x="299917" y="848805"/>
                  </a:lnTo>
                  <a:lnTo>
                    <a:pt x="337548" y="890282"/>
                  </a:lnTo>
                  <a:lnTo>
                    <a:pt x="385440" y="918948"/>
                  </a:lnTo>
                  <a:lnTo>
                    <a:pt x="439576" y="932543"/>
                  </a:lnTo>
                  <a:lnTo>
                    <a:pt x="458342" y="933449"/>
                  </a:lnTo>
                  <a:lnTo>
                    <a:pt x="1298447" y="933449"/>
                  </a:lnTo>
                  <a:lnTo>
                    <a:pt x="1298447" y="1295399"/>
                  </a:lnTo>
                  <a:close/>
                </a:path>
                <a:path w="1298575" h="1295400">
                  <a:moveTo>
                    <a:pt x="1298447" y="933449"/>
                  </a:moveTo>
                  <a:lnTo>
                    <a:pt x="839342" y="933449"/>
                  </a:lnTo>
                  <a:lnTo>
                    <a:pt x="858108" y="932543"/>
                  </a:lnTo>
                  <a:lnTo>
                    <a:pt x="876514" y="929824"/>
                  </a:lnTo>
                  <a:lnTo>
                    <a:pt x="929234" y="910929"/>
                  </a:lnTo>
                  <a:lnTo>
                    <a:pt x="974046" y="877653"/>
                  </a:lnTo>
                  <a:lnTo>
                    <a:pt x="1007322" y="832841"/>
                  </a:lnTo>
                  <a:lnTo>
                    <a:pt x="1026216" y="780121"/>
                  </a:lnTo>
                  <a:lnTo>
                    <a:pt x="1029842" y="742949"/>
                  </a:lnTo>
                  <a:lnTo>
                    <a:pt x="1029842" y="361949"/>
                  </a:lnTo>
                  <a:lnTo>
                    <a:pt x="1021685" y="306732"/>
                  </a:lnTo>
                  <a:lnTo>
                    <a:pt x="997766" y="256093"/>
                  </a:lnTo>
                  <a:lnTo>
                    <a:pt x="960135" y="214617"/>
                  </a:lnTo>
                  <a:lnTo>
                    <a:pt x="912243" y="185950"/>
                  </a:lnTo>
                  <a:lnTo>
                    <a:pt x="858108" y="172356"/>
                  </a:lnTo>
                  <a:lnTo>
                    <a:pt x="839342" y="171449"/>
                  </a:lnTo>
                  <a:lnTo>
                    <a:pt x="1298447" y="171449"/>
                  </a:lnTo>
                  <a:lnTo>
                    <a:pt x="1298447" y="933449"/>
                  </a:lnTo>
                  <a:close/>
                </a:path>
              </a:pathLst>
            </a:custGeom>
            <a:solidFill>
              <a:srgbClr val="000000">
                <a:alpha val="101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1" name="object 21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143874" y="3295649"/>
              <a:ext cx="761999" cy="761999"/>
            </a:xfrm>
            <a:prstGeom prst="rect">
              <a:avLst/>
            </a:prstGeom>
          </p:spPr>
        </p:pic>
      </p:grpSp>
      <p:sp>
        <p:nvSpPr>
          <p:cNvPr id="22" name="object 22" descr=""/>
          <p:cNvSpPr txBox="1"/>
          <p:nvPr/>
        </p:nvSpPr>
        <p:spPr>
          <a:xfrm>
            <a:off x="8404423" y="3447256"/>
            <a:ext cx="240029" cy="4114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500" spc="-760">
                <a:solidFill>
                  <a:srgbClr val="FFFFFF"/>
                </a:solidFill>
                <a:latin typeface="Arial Black"/>
                <a:cs typeface="Arial Black"/>
              </a:rPr>
              <a:t></a:t>
            </a:r>
            <a:endParaRPr sz="2500">
              <a:latin typeface="Arial Black"/>
              <a:cs typeface="Arial Black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8112422" y="4194709"/>
            <a:ext cx="824230" cy="25717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500" spc="-75" b="1">
                <a:latin typeface="Arial"/>
                <a:cs typeface="Arial"/>
              </a:rPr>
              <a:t>Claude</a:t>
            </a:r>
            <a:r>
              <a:rPr dirty="0" sz="1500" spc="-70" b="1">
                <a:latin typeface="Arial"/>
                <a:cs typeface="Arial"/>
              </a:rPr>
              <a:t> </a:t>
            </a:r>
            <a:r>
              <a:rPr dirty="0" sz="1500" spc="-35" b="1">
                <a:latin typeface="Arial"/>
                <a:cs typeface="Arial"/>
              </a:rPr>
              <a:t>AI</a:t>
            </a:r>
            <a:endParaRPr sz="15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212083" y="5073122"/>
            <a:ext cx="3768090" cy="2546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500" spc="-30">
                <a:solidFill>
                  <a:srgbClr val="4A5462"/>
                </a:solidFill>
                <a:latin typeface="Microsoft Sans Serif"/>
                <a:cs typeface="Microsoft Sans Serif"/>
              </a:rPr>
              <a:t>Selecting</a:t>
            </a:r>
            <a:r>
              <a:rPr dirty="0" sz="1500" spc="-6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500">
                <a:solidFill>
                  <a:srgbClr val="4A5462"/>
                </a:solidFill>
                <a:latin typeface="Microsoft Sans Serif"/>
                <a:cs typeface="Microsoft Sans Serif"/>
              </a:rPr>
              <a:t>the</a:t>
            </a:r>
            <a:r>
              <a:rPr dirty="0" sz="1500" spc="-5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500">
                <a:solidFill>
                  <a:srgbClr val="4A5462"/>
                </a:solidFill>
                <a:latin typeface="Microsoft Sans Serif"/>
                <a:cs typeface="Microsoft Sans Serif"/>
              </a:rPr>
              <a:t>right</a:t>
            </a:r>
            <a:r>
              <a:rPr dirty="0" sz="1500" spc="-5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500">
                <a:solidFill>
                  <a:srgbClr val="4A5462"/>
                </a:solidFill>
                <a:latin typeface="Microsoft Sans Serif"/>
                <a:cs typeface="Microsoft Sans Serif"/>
              </a:rPr>
              <a:t>tool</a:t>
            </a:r>
            <a:r>
              <a:rPr dirty="0" sz="1500" spc="-5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500">
                <a:solidFill>
                  <a:srgbClr val="4A5462"/>
                </a:solidFill>
                <a:latin typeface="Microsoft Sans Serif"/>
                <a:cs typeface="Microsoft Sans Serif"/>
              </a:rPr>
              <a:t>for</a:t>
            </a:r>
            <a:r>
              <a:rPr dirty="0" sz="1500" spc="-5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500" spc="-10">
                <a:solidFill>
                  <a:srgbClr val="4A5462"/>
                </a:solidFill>
                <a:latin typeface="Microsoft Sans Serif"/>
                <a:cs typeface="Microsoft Sans Serif"/>
              </a:rPr>
              <a:t>your</a:t>
            </a:r>
            <a:r>
              <a:rPr dirty="0" sz="1500" spc="-6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500">
                <a:solidFill>
                  <a:srgbClr val="4A5462"/>
                </a:solidFill>
                <a:latin typeface="Microsoft Sans Serif"/>
                <a:cs typeface="Microsoft Sans Serif"/>
              </a:rPr>
              <a:t>specific</a:t>
            </a:r>
            <a:r>
              <a:rPr dirty="0" sz="1500" spc="-5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500" spc="-10">
                <a:solidFill>
                  <a:srgbClr val="4A5462"/>
                </a:solidFill>
                <a:latin typeface="Microsoft Sans Serif"/>
                <a:cs typeface="Microsoft Sans Serif"/>
              </a:rPr>
              <a:t>needs</a:t>
            </a:r>
            <a:endParaRPr sz="1500">
              <a:latin typeface="Microsoft Sans Serif"/>
              <a:cs typeface="Microsoft Sans Serif"/>
            </a:endParaRPr>
          </a:p>
        </p:txBody>
      </p:sp>
      <p:grpSp>
        <p:nvGrpSpPr>
          <p:cNvPr id="25" name="object 25" descr=""/>
          <p:cNvGrpSpPr/>
          <p:nvPr/>
        </p:nvGrpSpPr>
        <p:grpSpPr>
          <a:xfrm>
            <a:off x="0" y="0"/>
            <a:ext cx="12192000" cy="6667500"/>
            <a:chOff x="0" y="0"/>
            <a:chExt cx="12192000" cy="6667500"/>
          </a:xfrm>
        </p:grpSpPr>
        <p:pic>
          <p:nvPicPr>
            <p:cNvPr id="26" name="object 26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0" y="0"/>
              <a:ext cx="12191999" cy="76199"/>
            </a:xfrm>
            <a:prstGeom prst="rect">
              <a:avLst/>
            </a:prstGeom>
          </p:spPr>
        </p:pic>
        <p:sp>
          <p:nvSpPr>
            <p:cNvPr id="27" name="object 27" descr=""/>
            <p:cNvSpPr/>
            <p:nvPr/>
          </p:nvSpPr>
          <p:spPr>
            <a:xfrm>
              <a:off x="10467974" y="6343649"/>
              <a:ext cx="1533525" cy="323850"/>
            </a:xfrm>
            <a:custGeom>
              <a:avLst/>
              <a:gdLst/>
              <a:ahLst/>
              <a:cxnLst/>
              <a:rect l="l" t="t" r="r" b="b"/>
              <a:pathLst>
                <a:path w="1533525" h="323850">
                  <a:moveTo>
                    <a:pt x="1500477" y="323849"/>
                  </a:moveTo>
                  <a:lnTo>
                    <a:pt x="33047" y="323849"/>
                  </a:lnTo>
                  <a:lnTo>
                    <a:pt x="28187" y="322883"/>
                  </a:lnTo>
                  <a:lnTo>
                    <a:pt x="966" y="295662"/>
                  </a:lnTo>
                  <a:lnTo>
                    <a:pt x="0" y="290802"/>
                  </a:lnTo>
                  <a:lnTo>
                    <a:pt x="0" y="285749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1500477" y="0"/>
                  </a:lnTo>
                  <a:lnTo>
                    <a:pt x="1532557" y="28187"/>
                  </a:lnTo>
                  <a:lnTo>
                    <a:pt x="1533524" y="33047"/>
                  </a:lnTo>
                  <a:lnTo>
                    <a:pt x="1533524" y="290802"/>
                  </a:lnTo>
                  <a:lnTo>
                    <a:pt x="1505337" y="322883"/>
                  </a:lnTo>
                  <a:lnTo>
                    <a:pt x="1500477" y="32384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8" name="object 28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582274" y="6438899"/>
              <a:ext cx="133349" cy="133349"/>
            </a:xfrm>
            <a:prstGeom prst="rect">
              <a:avLst/>
            </a:prstGeom>
          </p:spPr>
        </p:pic>
      </p:grpSp>
      <p:sp>
        <p:nvSpPr>
          <p:cNvPr id="29" name="object 29" descr=""/>
          <p:cNvSpPr txBox="1"/>
          <p:nvPr/>
        </p:nvSpPr>
        <p:spPr>
          <a:xfrm>
            <a:off x="10174634" y="6344298"/>
            <a:ext cx="1750695" cy="2038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dirty="0" sz="1150" spc="-60">
                <a:solidFill>
                  <a:srgbClr val="9CA2AF"/>
                </a:solidFill>
                <a:latin typeface="Merriweather"/>
                <a:cs typeface="Merriweather"/>
              </a:rPr>
              <a:t>2024</a:t>
            </a:r>
            <a:r>
              <a:rPr dirty="0" sz="1150" spc="25">
                <a:solidFill>
                  <a:srgbClr val="9CA2AF"/>
                </a:solidFill>
                <a:latin typeface="Merriweather"/>
                <a:cs typeface="Merriweather"/>
              </a:rPr>
              <a:t> </a:t>
            </a:r>
            <a:r>
              <a:rPr dirty="0" sz="1150" spc="-30">
                <a:solidFill>
                  <a:srgbClr val="9CA2AF"/>
                </a:solidFill>
                <a:latin typeface="Microsoft Sans Serif"/>
                <a:cs typeface="Microsoft Sans Serif"/>
              </a:rPr>
              <a:t>AI</a:t>
            </a:r>
            <a:r>
              <a:rPr dirty="0" sz="1150" spc="-5">
                <a:solidFill>
                  <a:srgbClr val="9CA2AF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530">
                <a:solidFill>
                  <a:srgbClr val="9CA2AF"/>
                </a:solidFill>
                <a:latin typeface="Microsoft Sans Serif"/>
                <a:cs typeface="Microsoft Sans Serif"/>
              </a:rPr>
              <a:t>T</a:t>
            </a:r>
            <a:r>
              <a:rPr dirty="0" baseline="-16666" sz="1500" spc="-652">
                <a:solidFill>
                  <a:srgbClr val="FFFFFF"/>
                </a:solidFill>
                <a:latin typeface="Microsoft Sans Serif"/>
                <a:cs typeface="Microsoft Sans Serif"/>
              </a:rPr>
              <a:t>M</a:t>
            </a:r>
            <a:r>
              <a:rPr dirty="0" sz="1150" spc="-254">
                <a:solidFill>
                  <a:srgbClr val="9CA2AF"/>
                </a:solidFill>
                <a:latin typeface="Microsoft Sans Serif"/>
                <a:cs typeface="Microsoft Sans Serif"/>
              </a:rPr>
              <a:t>o</a:t>
            </a:r>
            <a:r>
              <a:rPr dirty="0" baseline="-16666" sz="1500" spc="-494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1150" spc="-385">
                <a:solidFill>
                  <a:srgbClr val="9CA2AF"/>
                </a:solidFill>
                <a:latin typeface="Microsoft Sans Serif"/>
                <a:cs typeface="Microsoft Sans Serif"/>
              </a:rPr>
              <a:t>o</a:t>
            </a:r>
            <a:r>
              <a:rPr dirty="0" baseline="-16666" sz="1500" spc="-330">
                <a:solidFill>
                  <a:srgbClr val="FFFFFF"/>
                </a:solidFill>
                <a:latin typeface="Microsoft Sans Serif"/>
                <a:cs typeface="Microsoft Sans Serif"/>
              </a:rPr>
              <a:t>d</a:t>
            </a:r>
            <a:r>
              <a:rPr dirty="0" sz="1150" spc="-75">
                <a:solidFill>
                  <a:srgbClr val="9CA2AF"/>
                </a:solidFill>
                <a:latin typeface="Microsoft Sans Serif"/>
                <a:cs typeface="Microsoft Sans Serif"/>
              </a:rPr>
              <a:t>l</a:t>
            </a:r>
            <a:r>
              <a:rPr dirty="0" baseline="-16666" sz="1500" spc="-787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1150" spc="-15">
                <a:solidFill>
                  <a:srgbClr val="9CA2AF"/>
                </a:solidFill>
                <a:latin typeface="Microsoft Sans Serif"/>
                <a:cs typeface="Microsoft Sans Serif"/>
              </a:rPr>
              <a:t>s</a:t>
            </a:r>
            <a:r>
              <a:rPr dirty="0" sz="1150" spc="-135">
                <a:solidFill>
                  <a:srgbClr val="9CA2AF"/>
                </a:solidFill>
                <a:latin typeface="Microsoft Sans Serif"/>
                <a:cs typeface="Microsoft Sans Serif"/>
              </a:rPr>
              <a:t> </a:t>
            </a:r>
            <a:r>
              <a:rPr dirty="0" baseline="-16666" sz="1500" spc="-952">
                <a:solidFill>
                  <a:srgbClr val="FFFFFF"/>
                </a:solidFill>
                <a:latin typeface="Microsoft Sans Serif"/>
                <a:cs typeface="Microsoft Sans Serif"/>
              </a:rPr>
              <a:t>w</a:t>
            </a:r>
            <a:r>
              <a:rPr dirty="0" sz="1150" spc="-204">
                <a:solidFill>
                  <a:srgbClr val="9CA2AF"/>
                </a:solidFill>
                <a:latin typeface="Microsoft Sans Serif"/>
                <a:cs typeface="Microsoft Sans Serif"/>
              </a:rPr>
              <a:t>C</a:t>
            </a:r>
            <a:r>
              <a:rPr dirty="0" baseline="-16666" sz="1500" spc="-142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dirty="0" sz="1150" spc="-615">
                <a:solidFill>
                  <a:srgbClr val="9CA2AF"/>
                </a:solidFill>
                <a:latin typeface="Microsoft Sans Serif"/>
                <a:cs typeface="Microsoft Sans Serif"/>
              </a:rPr>
              <a:t>o</a:t>
            </a:r>
            <a:r>
              <a:rPr dirty="0" baseline="-16666" sz="1500" spc="-37">
                <a:solidFill>
                  <a:srgbClr val="FFFFFF"/>
                </a:solidFill>
                <a:latin typeface="Microsoft Sans Serif"/>
                <a:cs typeface="Microsoft Sans Serif"/>
              </a:rPr>
              <a:t>t</a:t>
            </a:r>
            <a:r>
              <a:rPr dirty="0" baseline="-16666" sz="1500" spc="-450">
                <a:solidFill>
                  <a:srgbClr val="FFFFFF"/>
                </a:solidFill>
                <a:latin typeface="Microsoft Sans Serif"/>
                <a:cs typeface="Microsoft Sans Serif"/>
              </a:rPr>
              <a:t>h</a:t>
            </a:r>
            <a:r>
              <a:rPr dirty="0" sz="1150" spc="-459">
                <a:solidFill>
                  <a:srgbClr val="9CA2AF"/>
                </a:solidFill>
                <a:latin typeface="Microsoft Sans Serif"/>
                <a:cs typeface="Microsoft Sans Serif"/>
              </a:rPr>
              <a:t>m</a:t>
            </a:r>
            <a:r>
              <a:rPr dirty="0" baseline="-16666" sz="1500" spc="-502">
                <a:solidFill>
                  <a:srgbClr val="FFFFFF"/>
                </a:solidFill>
                <a:latin typeface="Microsoft Sans Serif"/>
                <a:cs typeface="Microsoft Sans Serif"/>
              </a:rPr>
              <a:t>G</a:t>
            </a:r>
            <a:r>
              <a:rPr dirty="0" sz="1150" spc="-409">
                <a:solidFill>
                  <a:srgbClr val="9CA2AF"/>
                </a:solidFill>
                <a:latin typeface="Microsoft Sans Serif"/>
                <a:cs typeface="Microsoft Sans Serif"/>
              </a:rPr>
              <a:t>p</a:t>
            </a:r>
            <a:r>
              <a:rPr dirty="0" baseline="-16666" sz="1500" spc="-254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1150" spc="-525">
                <a:solidFill>
                  <a:srgbClr val="9CA2AF"/>
                </a:solidFill>
                <a:latin typeface="Microsoft Sans Serif"/>
                <a:cs typeface="Microsoft Sans Serif"/>
              </a:rPr>
              <a:t>a</a:t>
            </a:r>
            <a:r>
              <a:rPr dirty="0" baseline="-16666" sz="1500" spc="-165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dirty="0" sz="1150" spc="-340">
                <a:solidFill>
                  <a:srgbClr val="9CA2AF"/>
                </a:solidFill>
                <a:latin typeface="Microsoft Sans Serif"/>
                <a:cs typeface="Microsoft Sans Serif"/>
              </a:rPr>
              <a:t>r</a:t>
            </a:r>
            <a:r>
              <a:rPr dirty="0" baseline="-16666" sz="1500" spc="-277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r>
              <a:rPr dirty="0" sz="1150" spc="-140">
                <a:solidFill>
                  <a:srgbClr val="9CA2AF"/>
                </a:solidFill>
                <a:latin typeface="Microsoft Sans Serif"/>
                <a:cs typeface="Microsoft Sans Serif"/>
              </a:rPr>
              <a:t>i</a:t>
            </a:r>
            <a:r>
              <a:rPr dirty="0" baseline="-16666" sz="1500" spc="-712">
                <a:solidFill>
                  <a:srgbClr val="FFFFFF"/>
                </a:solidFill>
                <a:latin typeface="Microsoft Sans Serif"/>
                <a:cs typeface="Microsoft Sans Serif"/>
              </a:rPr>
              <a:t>p</a:t>
            </a:r>
            <a:r>
              <a:rPr dirty="0" sz="1150" spc="-135">
                <a:solidFill>
                  <a:srgbClr val="9CA2AF"/>
                </a:solidFill>
                <a:latin typeface="Microsoft Sans Serif"/>
                <a:cs typeface="Microsoft Sans Serif"/>
              </a:rPr>
              <a:t>s</a:t>
            </a:r>
            <a:r>
              <a:rPr dirty="0" baseline="-16666" sz="1500" spc="-712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1150" spc="-265">
                <a:solidFill>
                  <a:srgbClr val="9CA2AF"/>
                </a:solidFill>
                <a:latin typeface="Microsoft Sans Serif"/>
                <a:cs typeface="Microsoft Sans Serif"/>
              </a:rPr>
              <a:t>o</a:t>
            </a:r>
            <a:r>
              <a:rPr dirty="0" baseline="-16666" sz="1500" spc="-209">
                <a:solidFill>
                  <a:srgbClr val="FFFFFF"/>
                </a:solidFill>
                <a:latin typeface="Microsoft Sans Serif"/>
                <a:cs typeface="Microsoft Sans Serif"/>
              </a:rPr>
              <a:t>r</a:t>
            </a:r>
            <a:r>
              <a:rPr dirty="0" sz="1150" spc="-545">
                <a:solidFill>
                  <a:srgbClr val="9CA2AF"/>
                </a:solidFill>
                <a:latin typeface="Microsoft Sans Serif"/>
                <a:cs typeface="Microsoft Sans Serif"/>
              </a:rPr>
              <a:t>n</a:t>
            </a:r>
            <a:r>
              <a:rPr dirty="0" baseline="-16666" sz="1500" spc="-37">
                <a:solidFill>
                  <a:srgbClr val="FFFFFF"/>
                </a:solidFill>
                <a:latin typeface="Microsoft Sans Serif"/>
                <a:cs typeface="Microsoft Sans Serif"/>
              </a:rPr>
              <a:t>k</a:t>
            </a:r>
            <a:endParaRPr baseline="-16666" sz="15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19549" y="438149"/>
            <a:ext cx="4152899" cy="419099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4673301" y="903348"/>
            <a:ext cx="2845435" cy="2292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300" spc="-30">
                <a:solidFill>
                  <a:srgbClr val="4A5462"/>
                </a:solidFill>
                <a:latin typeface="Microsoft Sans Serif"/>
                <a:cs typeface="Microsoft Sans Serif"/>
              </a:rPr>
              <a:t>Feature</a:t>
            </a:r>
            <a:r>
              <a:rPr dirty="0" sz="1300" spc="-4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 spc="-20">
                <a:solidFill>
                  <a:srgbClr val="4A5462"/>
                </a:solidFill>
                <a:latin typeface="Microsoft Sans Serif"/>
                <a:cs typeface="Microsoft Sans Serif"/>
              </a:rPr>
              <a:t>analysis</a:t>
            </a:r>
            <a:r>
              <a:rPr dirty="0" sz="1300" spc="-4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and</a:t>
            </a:r>
            <a:r>
              <a:rPr dirty="0" sz="1300" spc="-4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optimal</a:t>
            </a:r>
            <a:r>
              <a:rPr dirty="0" sz="1300" spc="-4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use</a:t>
            </a:r>
            <a:r>
              <a:rPr dirty="0" sz="1300" spc="-4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 spc="-20">
                <a:solidFill>
                  <a:srgbClr val="4A5462"/>
                </a:solidFill>
                <a:latin typeface="Microsoft Sans Serif"/>
                <a:cs typeface="Microsoft Sans Serif"/>
              </a:rPr>
              <a:t>cases</a:t>
            </a:r>
            <a:endParaRPr sz="1300">
              <a:latin typeface="Microsoft Sans Serif"/>
              <a:cs typeface="Microsoft Sans Serif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24968" y="1362455"/>
            <a:ext cx="3313429" cy="4779645"/>
            <a:chOff x="124968" y="1362455"/>
            <a:chExt cx="3313429" cy="4779645"/>
          </a:xfrm>
        </p:grpSpPr>
        <p:sp>
          <p:nvSpPr>
            <p:cNvPr id="5" name="object 5" descr=""/>
            <p:cNvSpPr/>
            <p:nvPr/>
          </p:nvSpPr>
          <p:spPr>
            <a:xfrm>
              <a:off x="124968" y="1362455"/>
              <a:ext cx="3313429" cy="4779645"/>
            </a:xfrm>
            <a:custGeom>
              <a:avLst/>
              <a:gdLst/>
              <a:ahLst/>
              <a:cxnLst/>
              <a:rect l="l" t="t" r="r" b="b"/>
              <a:pathLst>
                <a:path w="3313429" h="4779645">
                  <a:moveTo>
                    <a:pt x="3313175" y="4779263"/>
                  </a:moveTo>
                  <a:lnTo>
                    <a:pt x="0" y="4779263"/>
                  </a:lnTo>
                  <a:lnTo>
                    <a:pt x="0" y="0"/>
                  </a:lnTo>
                  <a:lnTo>
                    <a:pt x="3313175" y="0"/>
                  </a:lnTo>
                  <a:lnTo>
                    <a:pt x="3313175" y="247268"/>
                  </a:lnTo>
                  <a:lnTo>
                    <a:pt x="484631" y="247268"/>
                  </a:lnTo>
                  <a:lnTo>
                    <a:pt x="470557" y="247948"/>
                  </a:lnTo>
                  <a:lnTo>
                    <a:pt x="429956" y="258144"/>
                  </a:lnTo>
                  <a:lnTo>
                    <a:pt x="394036" y="279644"/>
                  </a:lnTo>
                  <a:lnTo>
                    <a:pt x="365813" y="310751"/>
                  </a:lnTo>
                  <a:lnTo>
                    <a:pt x="347874" y="348731"/>
                  </a:lnTo>
                  <a:lnTo>
                    <a:pt x="341756" y="390143"/>
                  </a:lnTo>
                  <a:lnTo>
                    <a:pt x="341756" y="4200143"/>
                  </a:lnTo>
                  <a:lnTo>
                    <a:pt x="347874" y="4241555"/>
                  </a:lnTo>
                  <a:lnTo>
                    <a:pt x="365813" y="4279535"/>
                  </a:lnTo>
                  <a:lnTo>
                    <a:pt x="394036" y="4310642"/>
                  </a:lnTo>
                  <a:lnTo>
                    <a:pt x="429956" y="4332142"/>
                  </a:lnTo>
                  <a:lnTo>
                    <a:pt x="470557" y="4342338"/>
                  </a:lnTo>
                  <a:lnTo>
                    <a:pt x="484631" y="4343018"/>
                  </a:lnTo>
                  <a:lnTo>
                    <a:pt x="3313175" y="4343018"/>
                  </a:lnTo>
                  <a:lnTo>
                    <a:pt x="3313175" y="4779263"/>
                  </a:lnTo>
                  <a:close/>
                </a:path>
                <a:path w="3313429" h="4779645">
                  <a:moveTo>
                    <a:pt x="3313175" y="4343018"/>
                  </a:moveTo>
                  <a:lnTo>
                    <a:pt x="2827781" y="4343018"/>
                  </a:lnTo>
                  <a:lnTo>
                    <a:pt x="2841856" y="4342338"/>
                  </a:lnTo>
                  <a:lnTo>
                    <a:pt x="2855660" y="4340299"/>
                  </a:lnTo>
                  <a:lnTo>
                    <a:pt x="2895200" y="4326128"/>
                  </a:lnTo>
                  <a:lnTo>
                    <a:pt x="2928809" y="4301171"/>
                  </a:lnTo>
                  <a:lnTo>
                    <a:pt x="2953766" y="4267562"/>
                  </a:lnTo>
                  <a:lnTo>
                    <a:pt x="2967937" y="4228022"/>
                  </a:lnTo>
                  <a:lnTo>
                    <a:pt x="2970656" y="4200143"/>
                  </a:lnTo>
                  <a:lnTo>
                    <a:pt x="2970656" y="390143"/>
                  </a:lnTo>
                  <a:lnTo>
                    <a:pt x="2964539" y="348731"/>
                  </a:lnTo>
                  <a:lnTo>
                    <a:pt x="2946600" y="310751"/>
                  </a:lnTo>
                  <a:lnTo>
                    <a:pt x="2918376" y="279644"/>
                  </a:lnTo>
                  <a:lnTo>
                    <a:pt x="2882457" y="258144"/>
                  </a:lnTo>
                  <a:lnTo>
                    <a:pt x="2841856" y="247948"/>
                  </a:lnTo>
                  <a:lnTo>
                    <a:pt x="2827781" y="247268"/>
                  </a:lnTo>
                  <a:lnTo>
                    <a:pt x="3313175" y="247268"/>
                  </a:lnTo>
                  <a:lnTo>
                    <a:pt x="3313175" y="4343018"/>
                  </a:lnTo>
                  <a:close/>
                </a:path>
              </a:pathLst>
            </a:custGeom>
            <a:solidFill>
              <a:srgbClr val="000000">
                <a:alpha val="7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57199" y="1600199"/>
              <a:ext cx="2647950" cy="4114800"/>
            </a:xfrm>
            <a:custGeom>
              <a:avLst/>
              <a:gdLst/>
              <a:ahLst/>
              <a:cxnLst/>
              <a:rect l="l" t="t" r="r" b="b"/>
              <a:pathLst>
                <a:path w="2647950" h="4114800">
                  <a:moveTo>
                    <a:pt x="2495549" y="4114799"/>
                  </a:moveTo>
                  <a:lnTo>
                    <a:pt x="152399" y="4114799"/>
                  </a:lnTo>
                  <a:lnTo>
                    <a:pt x="144912" y="4114616"/>
                  </a:lnTo>
                  <a:lnTo>
                    <a:pt x="101066" y="4105894"/>
                  </a:lnTo>
                  <a:lnTo>
                    <a:pt x="61607" y="4084803"/>
                  </a:lnTo>
                  <a:lnTo>
                    <a:pt x="29995" y="4053191"/>
                  </a:lnTo>
                  <a:lnTo>
                    <a:pt x="8904" y="4013732"/>
                  </a:lnTo>
                  <a:lnTo>
                    <a:pt x="182" y="3969886"/>
                  </a:lnTo>
                  <a:lnTo>
                    <a:pt x="0" y="3962399"/>
                  </a:lnTo>
                  <a:lnTo>
                    <a:pt x="0" y="152399"/>
                  </a:lnTo>
                  <a:lnTo>
                    <a:pt x="6560" y="108160"/>
                  </a:lnTo>
                  <a:lnTo>
                    <a:pt x="25683" y="67730"/>
                  </a:lnTo>
                  <a:lnTo>
                    <a:pt x="55717" y="34591"/>
                  </a:lnTo>
                  <a:lnTo>
                    <a:pt x="94078" y="11600"/>
                  </a:lnTo>
                  <a:lnTo>
                    <a:pt x="137461" y="732"/>
                  </a:lnTo>
                  <a:lnTo>
                    <a:pt x="152399" y="0"/>
                  </a:lnTo>
                  <a:lnTo>
                    <a:pt x="2495549" y="0"/>
                  </a:lnTo>
                  <a:lnTo>
                    <a:pt x="2539789" y="6560"/>
                  </a:lnTo>
                  <a:lnTo>
                    <a:pt x="2580218" y="25683"/>
                  </a:lnTo>
                  <a:lnTo>
                    <a:pt x="2613357" y="55717"/>
                  </a:lnTo>
                  <a:lnTo>
                    <a:pt x="2636348" y="94078"/>
                  </a:lnTo>
                  <a:lnTo>
                    <a:pt x="2647217" y="137461"/>
                  </a:lnTo>
                  <a:lnTo>
                    <a:pt x="2647949" y="152399"/>
                  </a:lnTo>
                  <a:lnTo>
                    <a:pt x="2647949" y="3962399"/>
                  </a:lnTo>
                  <a:lnTo>
                    <a:pt x="2641388" y="4006639"/>
                  </a:lnTo>
                  <a:lnTo>
                    <a:pt x="2622265" y="4047068"/>
                  </a:lnTo>
                  <a:lnTo>
                    <a:pt x="2592231" y="4080207"/>
                  </a:lnTo>
                  <a:lnTo>
                    <a:pt x="2553870" y="4103198"/>
                  </a:lnTo>
                  <a:lnTo>
                    <a:pt x="2510487" y="4114067"/>
                  </a:lnTo>
                  <a:lnTo>
                    <a:pt x="2495549" y="41147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199" y="1600199"/>
              <a:ext cx="2647949" cy="571499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16245" rIns="0" bIns="0" rtlCol="0" vert="horz">
            <a:spAutoFit/>
          </a:bodyPr>
          <a:lstStyle/>
          <a:p>
            <a:pPr marL="164465">
              <a:lnSpc>
                <a:spcPct val="100000"/>
              </a:lnSpc>
              <a:spcBef>
                <a:spcPts val="125"/>
              </a:spcBef>
            </a:pPr>
            <a:r>
              <a:rPr dirty="0" baseline="-4166" sz="3000" spc="1500" b="0">
                <a:solidFill>
                  <a:srgbClr val="FFFFFF"/>
                </a:solidFill>
                <a:latin typeface="Arial Black"/>
                <a:cs typeface="Arial Black"/>
              </a:rPr>
              <a:t></a:t>
            </a:r>
            <a:r>
              <a:rPr dirty="0" baseline="-4166" sz="3000" spc="345" b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dirty="0" sz="1700" spc="-210">
                <a:solidFill>
                  <a:srgbClr val="FFFFFF"/>
                </a:solidFill>
              </a:rPr>
              <a:t>ChatGPT</a:t>
            </a:r>
            <a:endParaRPr sz="1700">
              <a:latin typeface="Arial Black"/>
              <a:cs typeface="Arial Black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647687" y="2781299"/>
            <a:ext cx="1876425" cy="609600"/>
          </a:xfrm>
          <a:custGeom>
            <a:avLst/>
            <a:gdLst/>
            <a:ahLst/>
            <a:cxnLst/>
            <a:rect l="l" t="t" r="r" b="b"/>
            <a:pathLst>
              <a:path w="1876425" h="609600">
                <a:moveTo>
                  <a:pt x="771525" y="133350"/>
                </a:moveTo>
                <a:lnTo>
                  <a:pt x="765784" y="94640"/>
                </a:lnTo>
                <a:lnTo>
                  <a:pt x="749058" y="59270"/>
                </a:lnTo>
                <a:lnTo>
                  <a:pt x="722782" y="30276"/>
                </a:lnTo>
                <a:lnTo>
                  <a:pt x="689216" y="10160"/>
                </a:lnTo>
                <a:lnTo>
                  <a:pt x="651256" y="647"/>
                </a:lnTo>
                <a:lnTo>
                  <a:pt x="638175" y="0"/>
                </a:lnTo>
                <a:lnTo>
                  <a:pt x="133350" y="0"/>
                </a:lnTo>
                <a:lnTo>
                  <a:pt x="94640" y="5740"/>
                </a:lnTo>
                <a:lnTo>
                  <a:pt x="59270" y="22479"/>
                </a:lnTo>
                <a:lnTo>
                  <a:pt x="30276" y="48755"/>
                </a:lnTo>
                <a:lnTo>
                  <a:pt x="10160" y="82321"/>
                </a:lnTo>
                <a:lnTo>
                  <a:pt x="647" y="120281"/>
                </a:lnTo>
                <a:lnTo>
                  <a:pt x="0" y="133350"/>
                </a:lnTo>
                <a:lnTo>
                  <a:pt x="165" y="139903"/>
                </a:lnTo>
                <a:lnTo>
                  <a:pt x="7797" y="178269"/>
                </a:lnTo>
                <a:lnTo>
                  <a:pt x="26250" y="212801"/>
                </a:lnTo>
                <a:lnTo>
                  <a:pt x="53911" y="240461"/>
                </a:lnTo>
                <a:lnTo>
                  <a:pt x="88442" y="258914"/>
                </a:lnTo>
                <a:lnTo>
                  <a:pt x="126809" y="266547"/>
                </a:lnTo>
                <a:lnTo>
                  <a:pt x="133350" y="266700"/>
                </a:lnTo>
                <a:lnTo>
                  <a:pt x="638175" y="266700"/>
                </a:lnTo>
                <a:lnTo>
                  <a:pt x="676897" y="260959"/>
                </a:lnTo>
                <a:lnTo>
                  <a:pt x="712266" y="244233"/>
                </a:lnTo>
                <a:lnTo>
                  <a:pt x="741260" y="217957"/>
                </a:lnTo>
                <a:lnTo>
                  <a:pt x="761377" y="184391"/>
                </a:lnTo>
                <a:lnTo>
                  <a:pt x="770890" y="146431"/>
                </a:lnTo>
                <a:lnTo>
                  <a:pt x="771525" y="133350"/>
                </a:lnTo>
                <a:close/>
              </a:path>
              <a:path w="1876425" h="609600">
                <a:moveTo>
                  <a:pt x="1219200" y="476250"/>
                </a:moveTo>
                <a:lnTo>
                  <a:pt x="1213459" y="437540"/>
                </a:lnTo>
                <a:lnTo>
                  <a:pt x="1196733" y="402170"/>
                </a:lnTo>
                <a:lnTo>
                  <a:pt x="1170457" y="373176"/>
                </a:lnTo>
                <a:lnTo>
                  <a:pt x="1136891" y="353060"/>
                </a:lnTo>
                <a:lnTo>
                  <a:pt x="1098931" y="343547"/>
                </a:lnTo>
                <a:lnTo>
                  <a:pt x="1085850" y="342900"/>
                </a:lnTo>
                <a:lnTo>
                  <a:pt x="133350" y="342900"/>
                </a:lnTo>
                <a:lnTo>
                  <a:pt x="94640" y="348640"/>
                </a:lnTo>
                <a:lnTo>
                  <a:pt x="59270" y="365379"/>
                </a:lnTo>
                <a:lnTo>
                  <a:pt x="30276" y="391655"/>
                </a:lnTo>
                <a:lnTo>
                  <a:pt x="10160" y="425221"/>
                </a:lnTo>
                <a:lnTo>
                  <a:pt x="647" y="463181"/>
                </a:lnTo>
                <a:lnTo>
                  <a:pt x="0" y="476250"/>
                </a:lnTo>
                <a:lnTo>
                  <a:pt x="165" y="482803"/>
                </a:lnTo>
                <a:lnTo>
                  <a:pt x="7797" y="521169"/>
                </a:lnTo>
                <a:lnTo>
                  <a:pt x="26250" y="555701"/>
                </a:lnTo>
                <a:lnTo>
                  <a:pt x="53911" y="583361"/>
                </a:lnTo>
                <a:lnTo>
                  <a:pt x="88442" y="601814"/>
                </a:lnTo>
                <a:lnTo>
                  <a:pt x="126809" y="609447"/>
                </a:lnTo>
                <a:lnTo>
                  <a:pt x="133350" y="609600"/>
                </a:lnTo>
                <a:lnTo>
                  <a:pt x="1085850" y="609600"/>
                </a:lnTo>
                <a:lnTo>
                  <a:pt x="1124572" y="603859"/>
                </a:lnTo>
                <a:lnTo>
                  <a:pt x="1159941" y="587133"/>
                </a:lnTo>
                <a:lnTo>
                  <a:pt x="1188935" y="560857"/>
                </a:lnTo>
                <a:lnTo>
                  <a:pt x="1209052" y="527291"/>
                </a:lnTo>
                <a:lnTo>
                  <a:pt x="1218565" y="489331"/>
                </a:lnTo>
                <a:lnTo>
                  <a:pt x="1219200" y="476250"/>
                </a:lnTo>
                <a:close/>
              </a:path>
              <a:path w="1876425" h="609600">
                <a:moveTo>
                  <a:pt x="1876425" y="133350"/>
                </a:moveTo>
                <a:lnTo>
                  <a:pt x="1870684" y="94640"/>
                </a:lnTo>
                <a:lnTo>
                  <a:pt x="1853958" y="59270"/>
                </a:lnTo>
                <a:lnTo>
                  <a:pt x="1827682" y="30276"/>
                </a:lnTo>
                <a:lnTo>
                  <a:pt x="1794116" y="10160"/>
                </a:lnTo>
                <a:lnTo>
                  <a:pt x="1756156" y="647"/>
                </a:lnTo>
                <a:lnTo>
                  <a:pt x="1743075" y="0"/>
                </a:lnTo>
                <a:lnTo>
                  <a:pt x="952500" y="0"/>
                </a:lnTo>
                <a:lnTo>
                  <a:pt x="913790" y="5740"/>
                </a:lnTo>
                <a:lnTo>
                  <a:pt x="878420" y="22479"/>
                </a:lnTo>
                <a:lnTo>
                  <a:pt x="849426" y="48755"/>
                </a:lnTo>
                <a:lnTo>
                  <a:pt x="829310" y="82321"/>
                </a:lnTo>
                <a:lnTo>
                  <a:pt x="819797" y="120281"/>
                </a:lnTo>
                <a:lnTo>
                  <a:pt x="819150" y="133350"/>
                </a:lnTo>
                <a:lnTo>
                  <a:pt x="819315" y="139903"/>
                </a:lnTo>
                <a:lnTo>
                  <a:pt x="826947" y="178269"/>
                </a:lnTo>
                <a:lnTo>
                  <a:pt x="845400" y="212801"/>
                </a:lnTo>
                <a:lnTo>
                  <a:pt x="873061" y="240461"/>
                </a:lnTo>
                <a:lnTo>
                  <a:pt x="907592" y="258914"/>
                </a:lnTo>
                <a:lnTo>
                  <a:pt x="945959" y="266547"/>
                </a:lnTo>
                <a:lnTo>
                  <a:pt x="952500" y="266700"/>
                </a:lnTo>
                <a:lnTo>
                  <a:pt x="1743075" y="266700"/>
                </a:lnTo>
                <a:lnTo>
                  <a:pt x="1781784" y="260959"/>
                </a:lnTo>
                <a:lnTo>
                  <a:pt x="1817166" y="244233"/>
                </a:lnTo>
                <a:lnTo>
                  <a:pt x="1846160" y="217957"/>
                </a:lnTo>
                <a:lnTo>
                  <a:pt x="1866277" y="184391"/>
                </a:lnTo>
                <a:lnTo>
                  <a:pt x="1875790" y="146431"/>
                </a:lnTo>
                <a:lnTo>
                  <a:pt x="1876425" y="133350"/>
                </a:lnTo>
                <a:close/>
              </a:path>
            </a:pathLst>
          </a:custGeom>
          <a:solidFill>
            <a:srgbClr val="33D399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634999" y="2348329"/>
            <a:ext cx="1788795" cy="99949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50" spc="-10" b="1">
                <a:solidFill>
                  <a:srgbClr val="374050"/>
                </a:solidFill>
                <a:latin typeface="Arial"/>
                <a:cs typeface="Arial"/>
              </a:rPr>
              <a:t>Strengths</a:t>
            </a:r>
            <a:endParaRPr sz="1350">
              <a:latin typeface="Arial"/>
              <a:cs typeface="Arial"/>
            </a:endParaRPr>
          </a:p>
          <a:p>
            <a:pPr marL="126364" marR="5080">
              <a:lnSpc>
                <a:spcPct val="191000"/>
              </a:lnSpc>
              <a:spcBef>
                <a:spcPts val="590"/>
              </a:spcBef>
              <a:tabLst>
                <a:tab pos="942340" algn="l"/>
              </a:tabLst>
            </a:pPr>
            <a:r>
              <a:rPr dirty="0" sz="1150" spc="-10">
                <a:solidFill>
                  <a:srgbClr val="055E45"/>
                </a:solidFill>
                <a:latin typeface="Microsoft Sans Serif"/>
                <a:cs typeface="Microsoft Sans Serif"/>
              </a:rPr>
              <a:t>Versatile</a:t>
            </a:r>
            <a:r>
              <a:rPr dirty="0" sz="1150">
                <a:solidFill>
                  <a:srgbClr val="055E45"/>
                </a:solidFill>
                <a:latin typeface="Microsoft Sans Serif"/>
                <a:cs typeface="Microsoft Sans Serif"/>
              </a:rPr>
              <a:t>	</a:t>
            </a:r>
            <a:r>
              <a:rPr dirty="0" sz="1150" spc="-50">
                <a:solidFill>
                  <a:srgbClr val="055E45"/>
                </a:solidFill>
                <a:latin typeface="Microsoft Sans Serif"/>
                <a:cs typeface="Microsoft Sans Serif"/>
              </a:rPr>
              <a:t>User</a:t>
            </a:r>
            <a:r>
              <a:rPr dirty="0" sz="1200" spc="-50">
                <a:solidFill>
                  <a:srgbClr val="055E45"/>
                </a:solidFill>
                <a:latin typeface="Verdana"/>
                <a:cs typeface="Verdana"/>
              </a:rPr>
              <a:t>-</a:t>
            </a:r>
            <a:r>
              <a:rPr dirty="0" sz="1150" spc="-10">
                <a:solidFill>
                  <a:srgbClr val="055E45"/>
                </a:solidFill>
                <a:latin typeface="Microsoft Sans Serif"/>
                <a:cs typeface="Microsoft Sans Serif"/>
              </a:rPr>
              <a:t>friendly </a:t>
            </a:r>
            <a:r>
              <a:rPr dirty="0" sz="1150" spc="-25">
                <a:solidFill>
                  <a:srgbClr val="055E45"/>
                </a:solidFill>
                <a:latin typeface="Microsoft Sans Serif"/>
                <a:cs typeface="Microsoft Sans Serif"/>
              </a:rPr>
              <a:t>Creative</a:t>
            </a:r>
            <a:r>
              <a:rPr dirty="0" sz="1150" spc="-5">
                <a:solidFill>
                  <a:srgbClr val="055E45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10">
                <a:solidFill>
                  <a:srgbClr val="055E45"/>
                </a:solidFill>
                <a:latin typeface="Microsoft Sans Serif"/>
                <a:cs typeface="Microsoft Sans Serif"/>
              </a:rPr>
              <a:t>writing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647699" y="3467099"/>
            <a:ext cx="1333500" cy="266700"/>
          </a:xfrm>
          <a:custGeom>
            <a:avLst/>
            <a:gdLst/>
            <a:ahLst/>
            <a:cxnLst/>
            <a:rect l="l" t="t" r="r" b="b"/>
            <a:pathLst>
              <a:path w="1333500" h="266700">
                <a:moveTo>
                  <a:pt x="1200149" y="266699"/>
                </a:moveTo>
                <a:lnTo>
                  <a:pt x="133349" y="266699"/>
                </a:lnTo>
                <a:lnTo>
                  <a:pt x="126798" y="266539"/>
                </a:lnTo>
                <a:lnTo>
                  <a:pt x="88432" y="258907"/>
                </a:lnTo>
                <a:lnTo>
                  <a:pt x="53906" y="240453"/>
                </a:lnTo>
                <a:lnTo>
                  <a:pt x="26246" y="212793"/>
                </a:lnTo>
                <a:lnTo>
                  <a:pt x="7791" y="178266"/>
                </a:lnTo>
                <a:lnTo>
                  <a:pt x="160" y="139901"/>
                </a:lnTo>
                <a:lnTo>
                  <a:pt x="0" y="133349"/>
                </a:lnTo>
                <a:lnTo>
                  <a:pt x="160" y="126798"/>
                </a:lnTo>
                <a:lnTo>
                  <a:pt x="7791" y="88432"/>
                </a:lnTo>
                <a:lnTo>
                  <a:pt x="26246" y="53906"/>
                </a:lnTo>
                <a:lnTo>
                  <a:pt x="53906" y="26246"/>
                </a:lnTo>
                <a:lnTo>
                  <a:pt x="88432" y="7791"/>
                </a:lnTo>
                <a:lnTo>
                  <a:pt x="126798" y="160"/>
                </a:lnTo>
                <a:lnTo>
                  <a:pt x="133349" y="0"/>
                </a:lnTo>
                <a:lnTo>
                  <a:pt x="1200149" y="0"/>
                </a:lnTo>
                <a:lnTo>
                  <a:pt x="1238859" y="5740"/>
                </a:lnTo>
                <a:lnTo>
                  <a:pt x="1274234" y="22473"/>
                </a:lnTo>
                <a:lnTo>
                  <a:pt x="1303231" y="48752"/>
                </a:lnTo>
                <a:lnTo>
                  <a:pt x="1323348" y="82318"/>
                </a:lnTo>
                <a:lnTo>
                  <a:pt x="1332859" y="120278"/>
                </a:lnTo>
                <a:lnTo>
                  <a:pt x="1333499" y="133349"/>
                </a:lnTo>
                <a:lnTo>
                  <a:pt x="1333339" y="139901"/>
                </a:lnTo>
                <a:lnTo>
                  <a:pt x="1325707" y="178266"/>
                </a:lnTo>
                <a:lnTo>
                  <a:pt x="1307253" y="212793"/>
                </a:lnTo>
                <a:lnTo>
                  <a:pt x="1279593" y="240453"/>
                </a:lnTo>
                <a:lnTo>
                  <a:pt x="1245066" y="258907"/>
                </a:lnTo>
                <a:lnTo>
                  <a:pt x="1206701" y="266539"/>
                </a:lnTo>
                <a:lnTo>
                  <a:pt x="1200149" y="266699"/>
                </a:lnTo>
                <a:close/>
              </a:path>
            </a:pathLst>
          </a:custGeom>
          <a:solidFill>
            <a:srgbClr val="33D399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749299" y="3486798"/>
            <a:ext cx="1125855" cy="2038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30">
                <a:solidFill>
                  <a:srgbClr val="055E45"/>
                </a:solidFill>
                <a:latin typeface="Microsoft Sans Serif"/>
                <a:cs typeface="Microsoft Sans Serif"/>
              </a:rPr>
              <a:t>Image</a:t>
            </a:r>
            <a:r>
              <a:rPr dirty="0" sz="1150" spc="-40">
                <a:solidFill>
                  <a:srgbClr val="055E45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10">
                <a:solidFill>
                  <a:srgbClr val="055E45"/>
                </a:solidFill>
                <a:latin typeface="Microsoft Sans Serif"/>
                <a:cs typeface="Microsoft Sans Serif"/>
              </a:rPr>
              <a:t>generation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34999" y="3872329"/>
            <a:ext cx="849630" cy="2330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50" spc="-60" b="1">
                <a:solidFill>
                  <a:srgbClr val="374050"/>
                </a:solidFill>
                <a:latin typeface="Arial"/>
                <a:cs typeface="Arial"/>
              </a:rPr>
              <a:t>Limitations</a:t>
            </a:r>
            <a:endParaRPr sz="1350">
              <a:latin typeface="Arial"/>
              <a:cs typeface="Arial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647699" y="4229100"/>
            <a:ext cx="2266950" cy="457200"/>
          </a:xfrm>
          <a:custGeom>
            <a:avLst/>
            <a:gdLst/>
            <a:ahLst/>
            <a:cxnLst/>
            <a:rect l="l" t="t" r="r" b="b"/>
            <a:pathLst>
              <a:path w="2266950" h="457200">
                <a:moveTo>
                  <a:pt x="2045836" y="457199"/>
                </a:moveTo>
                <a:lnTo>
                  <a:pt x="221113" y="457199"/>
                </a:lnTo>
                <a:lnTo>
                  <a:pt x="213644" y="456832"/>
                </a:lnTo>
                <a:lnTo>
                  <a:pt x="169405" y="449529"/>
                </a:lnTo>
                <a:lnTo>
                  <a:pt x="127441" y="433735"/>
                </a:lnTo>
                <a:lnTo>
                  <a:pt x="89365" y="410059"/>
                </a:lnTo>
                <a:lnTo>
                  <a:pt x="56639" y="379409"/>
                </a:lnTo>
                <a:lnTo>
                  <a:pt x="30521" y="342963"/>
                </a:lnTo>
                <a:lnTo>
                  <a:pt x="12016" y="302123"/>
                </a:lnTo>
                <a:lnTo>
                  <a:pt x="1834" y="258457"/>
                </a:lnTo>
                <a:lnTo>
                  <a:pt x="0" y="236086"/>
                </a:lnTo>
                <a:lnTo>
                  <a:pt x="0" y="228599"/>
                </a:lnTo>
                <a:lnTo>
                  <a:pt x="0" y="221112"/>
                </a:lnTo>
                <a:lnTo>
                  <a:pt x="5853" y="176659"/>
                </a:lnTo>
                <a:lnTo>
                  <a:pt x="20266" y="134201"/>
                </a:lnTo>
                <a:lnTo>
                  <a:pt x="42685" y="95370"/>
                </a:lnTo>
                <a:lnTo>
                  <a:pt x="72249" y="61661"/>
                </a:lnTo>
                <a:lnTo>
                  <a:pt x="107821" y="34365"/>
                </a:lnTo>
                <a:lnTo>
                  <a:pt x="148035" y="14535"/>
                </a:lnTo>
                <a:lnTo>
                  <a:pt x="191345" y="2931"/>
                </a:lnTo>
                <a:lnTo>
                  <a:pt x="221113" y="0"/>
                </a:lnTo>
                <a:lnTo>
                  <a:pt x="2045836" y="0"/>
                </a:lnTo>
                <a:lnTo>
                  <a:pt x="2090289" y="5852"/>
                </a:lnTo>
                <a:lnTo>
                  <a:pt x="2132747" y="20265"/>
                </a:lnTo>
                <a:lnTo>
                  <a:pt x="2171578" y="42685"/>
                </a:lnTo>
                <a:lnTo>
                  <a:pt x="2205288" y="72249"/>
                </a:lnTo>
                <a:lnTo>
                  <a:pt x="2232583" y="107820"/>
                </a:lnTo>
                <a:lnTo>
                  <a:pt x="2252413" y="148034"/>
                </a:lnTo>
                <a:lnTo>
                  <a:pt x="2264017" y="191345"/>
                </a:lnTo>
                <a:lnTo>
                  <a:pt x="2266949" y="221112"/>
                </a:lnTo>
                <a:lnTo>
                  <a:pt x="2266949" y="236086"/>
                </a:lnTo>
                <a:lnTo>
                  <a:pt x="2261096" y="280540"/>
                </a:lnTo>
                <a:lnTo>
                  <a:pt x="2246683" y="322998"/>
                </a:lnTo>
                <a:lnTo>
                  <a:pt x="2224264" y="361828"/>
                </a:lnTo>
                <a:lnTo>
                  <a:pt x="2194700" y="395538"/>
                </a:lnTo>
                <a:lnTo>
                  <a:pt x="2159127" y="422832"/>
                </a:lnTo>
                <a:lnTo>
                  <a:pt x="2118913" y="442663"/>
                </a:lnTo>
                <a:lnTo>
                  <a:pt x="2075603" y="454267"/>
                </a:lnTo>
                <a:lnTo>
                  <a:pt x="2053305" y="456832"/>
                </a:lnTo>
                <a:lnTo>
                  <a:pt x="2045836" y="457199"/>
                </a:lnTo>
                <a:close/>
              </a:path>
            </a:pathLst>
          </a:custGeom>
          <a:solidFill>
            <a:srgbClr val="FBA5A5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 txBox="1"/>
          <p:nvPr/>
        </p:nvSpPr>
        <p:spPr>
          <a:xfrm>
            <a:off x="749299" y="4236590"/>
            <a:ext cx="1559560" cy="4064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8700"/>
              </a:lnSpc>
              <a:spcBef>
                <a:spcPts val="95"/>
              </a:spcBef>
            </a:pPr>
            <a:r>
              <a:rPr dirty="0" sz="1150" spc="-20">
                <a:solidFill>
                  <a:srgbClr val="991B1B"/>
                </a:solidFill>
                <a:latin typeface="Microsoft Sans Serif"/>
                <a:cs typeface="Microsoft Sans Serif"/>
              </a:rPr>
              <a:t>May</a:t>
            </a:r>
            <a:r>
              <a:rPr dirty="0" sz="1150" spc="-50">
                <a:solidFill>
                  <a:srgbClr val="991B1B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10">
                <a:solidFill>
                  <a:srgbClr val="991B1B"/>
                </a:solidFill>
                <a:latin typeface="Microsoft Sans Serif"/>
                <a:cs typeface="Microsoft Sans Serif"/>
              </a:rPr>
              <a:t>lose</a:t>
            </a:r>
            <a:r>
              <a:rPr dirty="0" sz="1150" spc="-45">
                <a:solidFill>
                  <a:srgbClr val="991B1B"/>
                </a:solidFill>
                <a:latin typeface="Microsoft Sans Serif"/>
                <a:cs typeface="Microsoft Sans Serif"/>
              </a:rPr>
              <a:t> </a:t>
            </a:r>
            <a:r>
              <a:rPr dirty="0" sz="1150">
                <a:solidFill>
                  <a:srgbClr val="991B1B"/>
                </a:solidFill>
                <a:latin typeface="Microsoft Sans Serif"/>
                <a:cs typeface="Microsoft Sans Serif"/>
              </a:rPr>
              <a:t>context</a:t>
            </a:r>
            <a:r>
              <a:rPr dirty="0" sz="1150" spc="-45">
                <a:solidFill>
                  <a:srgbClr val="991B1B"/>
                </a:solidFill>
                <a:latin typeface="Microsoft Sans Serif"/>
                <a:cs typeface="Microsoft Sans Serif"/>
              </a:rPr>
              <a:t> </a:t>
            </a:r>
            <a:r>
              <a:rPr dirty="0" sz="1150">
                <a:solidFill>
                  <a:srgbClr val="991B1B"/>
                </a:solidFill>
                <a:latin typeface="Microsoft Sans Serif"/>
                <a:cs typeface="Microsoft Sans Serif"/>
              </a:rPr>
              <a:t>in</a:t>
            </a:r>
            <a:r>
              <a:rPr dirty="0" sz="1150" spc="-45">
                <a:solidFill>
                  <a:srgbClr val="991B1B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20">
                <a:solidFill>
                  <a:srgbClr val="991B1B"/>
                </a:solidFill>
                <a:latin typeface="Microsoft Sans Serif"/>
                <a:cs typeface="Microsoft Sans Serif"/>
              </a:rPr>
              <a:t>long </a:t>
            </a:r>
            <a:r>
              <a:rPr dirty="0" sz="1150" spc="-10">
                <a:solidFill>
                  <a:srgbClr val="991B1B"/>
                </a:solidFill>
                <a:latin typeface="Microsoft Sans Serif"/>
                <a:cs typeface="Microsoft Sans Serif"/>
              </a:rPr>
              <a:t>conversations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16" name="object 16" descr=""/>
          <p:cNvSpPr/>
          <p:nvPr/>
        </p:nvSpPr>
        <p:spPr>
          <a:xfrm>
            <a:off x="457199" y="5219699"/>
            <a:ext cx="2647950" cy="495300"/>
          </a:xfrm>
          <a:custGeom>
            <a:avLst/>
            <a:gdLst/>
            <a:ahLst/>
            <a:cxnLst/>
            <a:rect l="l" t="t" r="r" b="b"/>
            <a:pathLst>
              <a:path w="2647950" h="495300">
                <a:moveTo>
                  <a:pt x="2576753" y="495299"/>
                </a:moveTo>
                <a:lnTo>
                  <a:pt x="71196" y="495299"/>
                </a:lnTo>
                <a:lnTo>
                  <a:pt x="66241" y="494811"/>
                </a:lnTo>
                <a:lnTo>
                  <a:pt x="29705" y="479677"/>
                </a:lnTo>
                <a:lnTo>
                  <a:pt x="3885" y="443636"/>
                </a:lnTo>
                <a:lnTo>
                  <a:pt x="0" y="424103"/>
                </a:lnTo>
                <a:lnTo>
                  <a:pt x="0" y="419099"/>
                </a:lnTo>
                <a:lnTo>
                  <a:pt x="0" y="0"/>
                </a:lnTo>
                <a:lnTo>
                  <a:pt x="2647949" y="0"/>
                </a:lnTo>
                <a:lnTo>
                  <a:pt x="2647949" y="424103"/>
                </a:lnTo>
                <a:lnTo>
                  <a:pt x="2632327" y="465593"/>
                </a:lnTo>
                <a:lnTo>
                  <a:pt x="2596287" y="491413"/>
                </a:lnTo>
                <a:lnTo>
                  <a:pt x="2581708" y="494811"/>
                </a:lnTo>
                <a:lnTo>
                  <a:pt x="2576753" y="495299"/>
                </a:lnTo>
                <a:close/>
              </a:path>
            </a:pathLst>
          </a:custGeom>
          <a:solidFill>
            <a:srgbClr val="F2F4F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 txBox="1"/>
          <p:nvPr/>
        </p:nvSpPr>
        <p:spPr>
          <a:xfrm>
            <a:off x="596899" y="5353698"/>
            <a:ext cx="2039620" cy="2038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20">
                <a:solidFill>
                  <a:srgbClr val="4A5462"/>
                </a:solidFill>
                <a:latin typeface="Microsoft Sans Serif"/>
                <a:cs typeface="Microsoft Sans Serif"/>
              </a:rPr>
              <a:t>Best</a:t>
            </a:r>
            <a:r>
              <a:rPr dirty="0" sz="1150" spc="-1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150">
                <a:solidFill>
                  <a:srgbClr val="4A5462"/>
                </a:solidFill>
                <a:latin typeface="Microsoft Sans Serif"/>
                <a:cs typeface="Microsoft Sans Serif"/>
              </a:rPr>
              <a:t>for:</a:t>
            </a:r>
            <a:r>
              <a:rPr dirty="0" sz="1150" spc="-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25">
                <a:solidFill>
                  <a:srgbClr val="4A5462"/>
                </a:solidFill>
                <a:latin typeface="Microsoft Sans Serif"/>
                <a:cs typeface="Microsoft Sans Serif"/>
              </a:rPr>
              <a:t>General-</a:t>
            </a:r>
            <a:r>
              <a:rPr dirty="0" sz="1150" spc="-10">
                <a:solidFill>
                  <a:srgbClr val="4A5462"/>
                </a:solidFill>
                <a:latin typeface="Microsoft Sans Serif"/>
                <a:cs typeface="Microsoft Sans Serif"/>
              </a:rPr>
              <a:t>purpose </a:t>
            </a:r>
            <a:r>
              <a:rPr dirty="0" sz="1150" spc="-20">
                <a:solidFill>
                  <a:srgbClr val="4A5462"/>
                </a:solidFill>
                <a:latin typeface="Microsoft Sans Serif"/>
                <a:cs typeface="Microsoft Sans Serif"/>
              </a:rPr>
              <a:t>tasks</a:t>
            </a:r>
            <a:endParaRPr sz="1150">
              <a:latin typeface="Microsoft Sans Serif"/>
              <a:cs typeface="Microsoft Sans Serif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3002279" y="1362455"/>
            <a:ext cx="3310254" cy="4779645"/>
            <a:chOff x="3002279" y="1362455"/>
            <a:chExt cx="3310254" cy="4779645"/>
          </a:xfrm>
        </p:grpSpPr>
        <p:sp>
          <p:nvSpPr>
            <p:cNvPr id="19" name="object 19" descr=""/>
            <p:cNvSpPr/>
            <p:nvPr/>
          </p:nvSpPr>
          <p:spPr>
            <a:xfrm>
              <a:off x="3002279" y="1362455"/>
              <a:ext cx="3310254" cy="4779645"/>
            </a:xfrm>
            <a:custGeom>
              <a:avLst/>
              <a:gdLst/>
              <a:ahLst/>
              <a:cxnLst/>
              <a:rect l="l" t="t" r="r" b="b"/>
              <a:pathLst>
                <a:path w="3310254" h="4779645">
                  <a:moveTo>
                    <a:pt x="3310127" y="4779263"/>
                  </a:moveTo>
                  <a:lnTo>
                    <a:pt x="0" y="4779263"/>
                  </a:lnTo>
                  <a:lnTo>
                    <a:pt x="0" y="0"/>
                  </a:lnTo>
                  <a:lnTo>
                    <a:pt x="3310127" y="0"/>
                  </a:lnTo>
                  <a:lnTo>
                    <a:pt x="3310127" y="247268"/>
                  </a:lnTo>
                  <a:lnTo>
                    <a:pt x="483869" y="247268"/>
                  </a:lnTo>
                  <a:lnTo>
                    <a:pt x="469795" y="247948"/>
                  </a:lnTo>
                  <a:lnTo>
                    <a:pt x="429193" y="258144"/>
                  </a:lnTo>
                  <a:lnTo>
                    <a:pt x="393274" y="279644"/>
                  </a:lnTo>
                  <a:lnTo>
                    <a:pt x="365051" y="310751"/>
                  </a:lnTo>
                  <a:lnTo>
                    <a:pt x="347112" y="348731"/>
                  </a:lnTo>
                  <a:lnTo>
                    <a:pt x="340994" y="390143"/>
                  </a:lnTo>
                  <a:lnTo>
                    <a:pt x="340994" y="4200143"/>
                  </a:lnTo>
                  <a:lnTo>
                    <a:pt x="347112" y="4241555"/>
                  </a:lnTo>
                  <a:lnTo>
                    <a:pt x="365051" y="4279535"/>
                  </a:lnTo>
                  <a:lnTo>
                    <a:pt x="393274" y="4310642"/>
                  </a:lnTo>
                  <a:lnTo>
                    <a:pt x="429193" y="4332142"/>
                  </a:lnTo>
                  <a:lnTo>
                    <a:pt x="469795" y="4342338"/>
                  </a:lnTo>
                  <a:lnTo>
                    <a:pt x="483869" y="4343018"/>
                  </a:lnTo>
                  <a:lnTo>
                    <a:pt x="3310127" y="4343018"/>
                  </a:lnTo>
                  <a:lnTo>
                    <a:pt x="3310127" y="4779263"/>
                  </a:lnTo>
                  <a:close/>
                </a:path>
                <a:path w="3310254" h="4779645">
                  <a:moveTo>
                    <a:pt x="3310127" y="4343018"/>
                  </a:moveTo>
                  <a:lnTo>
                    <a:pt x="2827019" y="4343018"/>
                  </a:lnTo>
                  <a:lnTo>
                    <a:pt x="2841094" y="4342338"/>
                  </a:lnTo>
                  <a:lnTo>
                    <a:pt x="2854898" y="4340299"/>
                  </a:lnTo>
                  <a:lnTo>
                    <a:pt x="2894438" y="4326128"/>
                  </a:lnTo>
                  <a:lnTo>
                    <a:pt x="2928047" y="4301171"/>
                  </a:lnTo>
                  <a:lnTo>
                    <a:pt x="2953004" y="4267562"/>
                  </a:lnTo>
                  <a:lnTo>
                    <a:pt x="2967175" y="4228022"/>
                  </a:lnTo>
                  <a:lnTo>
                    <a:pt x="2969894" y="4200143"/>
                  </a:lnTo>
                  <a:lnTo>
                    <a:pt x="2969894" y="390143"/>
                  </a:lnTo>
                  <a:lnTo>
                    <a:pt x="2963777" y="348731"/>
                  </a:lnTo>
                  <a:lnTo>
                    <a:pt x="2945838" y="310751"/>
                  </a:lnTo>
                  <a:lnTo>
                    <a:pt x="2917614" y="279644"/>
                  </a:lnTo>
                  <a:lnTo>
                    <a:pt x="2881695" y="258144"/>
                  </a:lnTo>
                  <a:lnTo>
                    <a:pt x="2841094" y="247948"/>
                  </a:lnTo>
                  <a:lnTo>
                    <a:pt x="2827019" y="247268"/>
                  </a:lnTo>
                  <a:lnTo>
                    <a:pt x="3310127" y="247268"/>
                  </a:lnTo>
                  <a:lnTo>
                    <a:pt x="3310127" y="4343018"/>
                  </a:lnTo>
                  <a:close/>
                </a:path>
              </a:pathLst>
            </a:custGeom>
            <a:solidFill>
              <a:srgbClr val="000000">
                <a:alpha val="7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3333749" y="1600199"/>
              <a:ext cx="2647950" cy="4114800"/>
            </a:xfrm>
            <a:custGeom>
              <a:avLst/>
              <a:gdLst/>
              <a:ahLst/>
              <a:cxnLst/>
              <a:rect l="l" t="t" r="r" b="b"/>
              <a:pathLst>
                <a:path w="2647950" h="4114800">
                  <a:moveTo>
                    <a:pt x="2495549" y="4114799"/>
                  </a:moveTo>
                  <a:lnTo>
                    <a:pt x="152399" y="4114799"/>
                  </a:lnTo>
                  <a:lnTo>
                    <a:pt x="144912" y="4114616"/>
                  </a:lnTo>
                  <a:lnTo>
                    <a:pt x="101065" y="4105894"/>
                  </a:lnTo>
                  <a:lnTo>
                    <a:pt x="61607" y="4084803"/>
                  </a:lnTo>
                  <a:lnTo>
                    <a:pt x="29995" y="4053191"/>
                  </a:lnTo>
                  <a:lnTo>
                    <a:pt x="8904" y="4013732"/>
                  </a:lnTo>
                  <a:lnTo>
                    <a:pt x="182" y="3969886"/>
                  </a:lnTo>
                  <a:lnTo>
                    <a:pt x="0" y="3962399"/>
                  </a:lnTo>
                  <a:lnTo>
                    <a:pt x="0" y="152399"/>
                  </a:lnTo>
                  <a:lnTo>
                    <a:pt x="6559" y="108160"/>
                  </a:lnTo>
                  <a:lnTo>
                    <a:pt x="25683" y="67730"/>
                  </a:lnTo>
                  <a:lnTo>
                    <a:pt x="55716" y="34591"/>
                  </a:lnTo>
                  <a:lnTo>
                    <a:pt x="94078" y="11600"/>
                  </a:lnTo>
                  <a:lnTo>
                    <a:pt x="137461" y="732"/>
                  </a:lnTo>
                  <a:lnTo>
                    <a:pt x="152399" y="0"/>
                  </a:lnTo>
                  <a:lnTo>
                    <a:pt x="2495549" y="0"/>
                  </a:lnTo>
                  <a:lnTo>
                    <a:pt x="2539788" y="6560"/>
                  </a:lnTo>
                  <a:lnTo>
                    <a:pt x="2580217" y="25683"/>
                  </a:lnTo>
                  <a:lnTo>
                    <a:pt x="2613357" y="55717"/>
                  </a:lnTo>
                  <a:lnTo>
                    <a:pt x="2636348" y="94078"/>
                  </a:lnTo>
                  <a:lnTo>
                    <a:pt x="2647217" y="137461"/>
                  </a:lnTo>
                  <a:lnTo>
                    <a:pt x="2647949" y="152399"/>
                  </a:lnTo>
                  <a:lnTo>
                    <a:pt x="2647949" y="3962399"/>
                  </a:lnTo>
                  <a:lnTo>
                    <a:pt x="2641388" y="4006639"/>
                  </a:lnTo>
                  <a:lnTo>
                    <a:pt x="2622265" y="4047068"/>
                  </a:lnTo>
                  <a:lnTo>
                    <a:pt x="2592231" y="4080207"/>
                  </a:lnTo>
                  <a:lnTo>
                    <a:pt x="2553869" y="4103198"/>
                  </a:lnTo>
                  <a:lnTo>
                    <a:pt x="2510487" y="4114067"/>
                  </a:lnTo>
                  <a:lnTo>
                    <a:pt x="2495549" y="41147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1" name="object 2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333749" y="1600199"/>
              <a:ext cx="2647949" cy="571499"/>
            </a:xfrm>
            <a:prstGeom prst="rect">
              <a:avLst/>
            </a:prstGeom>
          </p:spPr>
        </p:pic>
      </p:grpSp>
      <p:sp>
        <p:nvSpPr>
          <p:cNvPr id="22" name="object 22" descr=""/>
          <p:cNvSpPr txBox="1"/>
          <p:nvPr/>
        </p:nvSpPr>
        <p:spPr>
          <a:xfrm>
            <a:off x="3473450" y="1682750"/>
            <a:ext cx="1727835" cy="3340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baseline="-4166" sz="3000" spc="600">
                <a:solidFill>
                  <a:srgbClr val="FFFFFF"/>
                </a:solidFill>
                <a:latin typeface="Arial Black"/>
                <a:cs typeface="Arial Black"/>
              </a:rPr>
              <a:t></a:t>
            </a:r>
            <a:r>
              <a:rPr dirty="0" baseline="-4166" sz="3000" spc="397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dirty="0" sz="1700" spc="-114" b="1">
                <a:solidFill>
                  <a:srgbClr val="FFFFFF"/>
                </a:solidFill>
                <a:latin typeface="Arial"/>
                <a:cs typeface="Arial"/>
              </a:rPr>
              <a:t>Google</a:t>
            </a:r>
            <a:r>
              <a:rPr dirty="0" sz="1700" spc="-10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700" spc="-204" b="1">
                <a:solidFill>
                  <a:srgbClr val="FFFFFF"/>
                </a:solidFill>
                <a:latin typeface="Arial"/>
                <a:cs typeface="Arial"/>
              </a:rPr>
              <a:t>Gemini</a:t>
            </a:r>
            <a:endParaRPr sz="17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511550" y="2348329"/>
            <a:ext cx="758190" cy="2330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50" spc="-60" b="1">
                <a:solidFill>
                  <a:srgbClr val="374050"/>
                </a:solidFill>
                <a:latin typeface="Arial"/>
                <a:cs typeface="Arial"/>
              </a:rPr>
              <a:t>Strengths</a:t>
            </a:r>
            <a:endParaRPr sz="1350">
              <a:latin typeface="Arial"/>
              <a:cs typeface="Arial"/>
            </a:endParaRPr>
          </a:p>
        </p:txBody>
      </p:sp>
      <p:sp>
        <p:nvSpPr>
          <p:cNvPr id="24" name="object 24" descr=""/>
          <p:cNvSpPr/>
          <p:nvPr/>
        </p:nvSpPr>
        <p:spPr>
          <a:xfrm>
            <a:off x="3524249" y="2705099"/>
            <a:ext cx="1152525" cy="266700"/>
          </a:xfrm>
          <a:custGeom>
            <a:avLst/>
            <a:gdLst/>
            <a:ahLst/>
            <a:cxnLst/>
            <a:rect l="l" t="t" r="r" b="b"/>
            <a:pathLst>
              <a:path w="1152525" h="266700">
                <a:moveTo>
                  <a:pt x="1019174" y="266699"/>
                </a:moveTo>
                <a:lnTo>
                  <a:pt x="133349" y="266699"/>
                </a:lnTo>
                <a:lnTo>
                  <a:pt x="126798" y="266539"/>
                </a:lnTo>
                <a:lnTo>
                  <a:pt x="88432" y="258907"/>
                </a:lnTo>
                <a:lnTo>
                  <a:pt x="53906" y="240453"/>
                </a:lnTo>
                <a:lnTo>
                  <a:pt x="26246" y="212793"/>
                </a:lnTo>
                <a:lnTo>
                  <a:pt x="7791" y="178266"/>
                </a:lnTo>
                <a:lnTo>
                  <a:pt x="159" y="139900"/>
                </a:lnTo>
                <a:lnTo>
                  <a:pt x="0" y="133349"/>
                </a:lnTo>
                <a:lnTo>
                  <a:pt x="159" y="126798"/>
                </a:lnTo>
                <a:lnTo>
                  <a:pt x="7791" y="88432"/>
                </a:lnTo>
                <a:lnTo>
                  <a:pt x="26245" y="53906"/>
                </a:lnTo>
                <a:lnTo>
                  <a:pt x="53906" y="26246"/>
                </a:lnTo>
                <a:lnTo>
                  <a:pt x="88432" y="7791"/>
                </a:lnTo>
                <a:lnTo>
                  <a:pt x="126798" y="160"/>
                </a:lnTo>
                <a:lnTo>
                  <a:pt x="133349" y="0"/>
                </a:lnTo>
                <a:lnTo>
                  <a:pt x="1019174" y="0"/>
                </a:lnTo>
                <a:lnTo>
                  <a:pt x="1057884" y="5740"/>
                </a:lnTo>
                <a:lnTo>
                  <a:pt x="1093260" y="22473"/>
                </a:lnTo>
                <a:lnTo>
                  <a:pt x="1122256" y="48752"/>
                </a:lnTo>
                <a:lnTo>
                  <a:pt x="1142373" y="82318"/>
                </a:lnTo>
                <a:lnTo>
                  <a:pt x="1151884" y="120278"/>
                </a:lnTo>
                <a:lnTo>
                  <a:pt x="1152524" y="133349"/>
                </a:lnTo>
                <a:lnTo>
                  <a:pt x="1152364" y="139900"/>
                </a:lnTo>
                <a:lnTo>
                  <a:pt x="1144732" y="178266"/>
                </a:lnTo>
                <a:lnTo>
                  <a:pt x="1126278" y="212793"/>
                </a:lnTo>
                <a:lnTo>
                  <a:pt x="1098617" y="240453"/>
                </a:lnTo>
                <a:lnTo>
                  <a:pt x="1064091" y="258907"/>
                </a:lnTo>
                <a:lnTo>
                  <a:pt x="1025725" y="266539"/>
                </a:lnTo>
                <a:lnTo>
                  <a:pt x="1019174" y="266699"/>
                </a:lnTo>
                <a:close/>
              </a:path>
            </a:pathLst>
          </a:custGeom>
          <a:solidFill>
            <a:srgbClr val="33D399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 descr=""/>
          <p:cNvSpPr txBox="1"/>
          <p:nvPr/>
        </p:nvSpPr>
        <p:spPr>
          <a:xfrm>
            <a:off x="3625850" y="2724798"/>
            <a:ext cx="951865" cy="2038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30">
                <a:solidFill>
                  <a:srgbClr val="055E45"/>
                </a:solidFill>
                <a:latin typeface="Microsoft Sans Serif"/>
                <a:cs typeface="Microsoft Sans Serif"/>
              </a:rPr>
              <a:t>Complex</a:t>
            </a:r>
            <a:r>
              <a:rPr dirty="0" sz="1150" spc="-25">
                <a:solidFill>
                  <a:srgbClr val="055E45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10">
                <a:solidFill>
                  <a:srgbClr val="055E45"/>
                </a:solidFill>
                <a:latin typeface="Microsoft Sans Serif"/>
                <a:cs typeface="Microsoft Sans Serif"/>
              </a:rPr>
              <a:t>tasks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26" name="object 26" descr=""/>
          <p:cNvSpPr/>
          <p:nvPr/>
        </p:nvSpPr>
        <p:spPr>
          <a:xfrm>
            <a:off x="3524249" y="3047999"/>
            <a:ext cx="1152525" cy="266700"/>
          </a:xfrm>
          <a:custGeom>
            <a:avLst/>
            <a:gdLst/>
            <a:ahLst/>
            <a:cxnLst/>
            <a:rect l="l" t="t" r="r" b="b"/>
            <a:pathLst>
              <a:path w="1152525" h="266700">
                <a:moveTo>
                  <a:pt x="1019174" y="266699"/>
                </a:moveTo>
                <a:lnTo>
                  <a:pt x="133349" y="266699"/>
                </a:lnTo>
                <a:lnTo>
                  <a:pt x="126798" y="266539"/>
                </a:lnTo>
                <a:lnTo>
                  <a:pt x="88432" y="258908"/>
                </a:lnTo>
                <a:lnTo>
                  <a:pt x="53906" y="240453"/>
                </a:lnTo>
                <a:lnTo>
                  <a:pt x="26246" y="212792"/>
                </a:lnTo>
                <a:lnTo>
                  <a:pt x="7791" y="178266"/>
                </a:lnTo>
                <a:lnTo>
                  <a:pt x="159" y="139901"/>
                </a:lnTo>
                <a:lnTo>
                  <a:pt x="0" y="133349"/>
                </a:lnTo>
                <a:lnTo>
                  <a:pt x="159" y="126798"/>
                </a:lnTo>
                <a:lnTo>
                  <a:pt x="7791" y="88432"/>
                </a:lnTo>
                <a:lnTo>
                  <a:pt x="26245" y="53906"/>
                </a:lnTo>
                <a:lnTo>
                  <a:pt x="53906" y="26246"/>
                </a:lnTo>
                <a:lnTo>
                  <a:pt x="88432" y="7791"/>
                </a:lnTo>
                <a:lnTo>
                  <a:pt x="126798" y="160"/>
                </a:lnTo>
                <a:lnTo>
                  <a:pt x="133349" y="0"/>
                </a:lnTo>
                <a:lnTo>
                  <a:pt x="1019174" y="0"/>
                </a:lnTo>
                <a:lnTo>
                  <a:pt x="1057884" y="5740"/>
                </a:lnTo>
                <a:lnTo>
                  <a:pt x="1093260" y="22473"/>
                </a:lnTo>
                <a:lnTo>
                  <a:pt x="1122256" y="48752"/>
                </a:lnTo>
                <a:lnTo>
                  <a:pt x="1142373" y="82318"/>
                </a:lnTo>
                <a:lnTo>
                  <a:pt x="1151884" y="120279"/>
                </a:lnTo>
                <a:lnTo>
                  <a:pt x="1152524" y="133349"/>
                </a:lnTo>
                <a:lnTo>
                  <a:pt x="1152364" y="139901"/>
                </a:lnTo>
                <a:lnTo>
                  <a:pt x="1144732" y="178266"/>
                </a:lnTo>
                <a:lnTo>
                  <a:pt x="1126278" y="212792"/>
                </a:lnTo>
                <a:lnTo>
                  <a:pt x="1098617" y="240453"/>
                </a:lnTo>
                <a:lnTo>
                  <a:pt x="1064091" y="258908"/>
                </a:lnTo>
                <a:lnTo>
                  <a:pt x="1025725" y="266539"/>
                </a:lnTo>
                <a:lnTo>
                  <a:pt x="1019174" y="266699"/>
                </a:lnTo>
                <a:close/>
              </a:path>
            </a:pathLst>
          </a:custGeom>
          <a:solidFill>
            <a:srgbClr val="33D399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 descr=""/>
          <p:cNvSpPr txBox="1"/>
          <p:nvPr/>
        </p:nvSpPr>
        <p:spPr>
          <a:xfrm>
            <a:off x="3625850" y="3067698"/>
            <a:ext cx="949960" cy="2038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40">
                <a:solidFill>
                  <a:srgbClr val="055E45"/>
                </a:solidFill>
                <a:latin typeface="Microsoft Sans Serif"/>
                <a:cs typeface="Microsoft Sans Serif"/>
              </a:rPr>
              <a:t>Deep</a:t>
            </a:r>
            <a:r>
              <a:rPr dirty="0" sz="1150" spc="-10">
                <a:solidFill>
                  <a:srgbClr val="055E45"/>
                </a:solidFill>
                <a:latin typeface="Microsoft Sans Serif"/>
                <a:cs typeface="Microsoft Sans Serif"/>
              </a:rPr>
              <a:t> research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28" name="object 28" descr=""/>
          <p:cNvSpPr/>
          <p:nvPr/>
        </p:nvSpPr>
        <p:spPr>
          <a:xfrm>
            <a:off x="3524249" y="3390899"/>
            <a:ext cx="1390650" cy="266700"/>
          </a:xfrm>
          <a:custGeom>
            <a:avLst/>
            <a:gdLst/>
            <a:ahLst/>
            <a:cxnLst/>
            <a:rect l="l" t="t" r="r" b="b"/>
            <a:pathLst>
              <a:path w="1390650" h="266700">
                <a:moveTo>
                  <a:pt x="1257299" y="266699"/>
                </a:moveTo>
                <a:lnTo>
                  <a:pt x="133349" y="266699"/>
                </a:lnTo>
                <a:lnTo>
                  <a:pt x="126798" y="266539"/>
                </a:lnTo>
                <a:lnTo>
                  <a:pt x="88432" y="258907"/>
                </a:lnTo>
                <a:lnTo>
                  <a:pt x="53906" y="240453"/>
                </a:lnTo>
                <a:lnTo>
                  <a:pt x="26246" y="212793"/>
                </a:lnTo>
                <a:lnTo>
                  <a:pt x="7791" y="178266"/>
                </a:lnTo>
                <a:lnTo>
                  <a:pt x="159" y="139901"/>
                </a:lnTo>
                <a:lnTo>
                  <a:pt x="0" y="133349"/>
                </a:lnTo>
                <a:lnTo>
                  <a:pt x="159" y="126798"/>
                </a:lnTo>
                <a:lnTo>
                  <a:pt x="7791" y="88432"/>
                </a:lnTo>
                <a:lnTo>
                  <a:pt x="26245" y="53905"/>
                </a:lnTo>
                <a:lnTo>
                  <a:pt x="53906" y="26245"/>
                </a:lnTo>
                <a:lnTo>
                  <a:pt x="88432" y="7791"/>
                </a:lnTo>
                <a:lnTo>
                  <a:pt x="126798" y="160"/>
                </a:lnTo>
                <a:lnTo>
                  <a:pt x="133349" y="0"/>
                </a:lnTo>
                <a:lnTo>
                  <a:pt x="1257299" y="0"/>
                </a:lnTo>
                <a:lnTo>
                  <a:pt x="1296009" y="5740"/>
                </a:lnTo>
                <a:lnTo>
                  <a:pt x="1331384" y="22473"/>
                </a:lnTo>
                <a:lnTo>
                  <a:pt x="1360381" y="48752"/>
                </a:lnTo>
                <a:lnTo>
                  <a:pt x="1380498" y="82318"/>
                </a:lnTo>
                <a:lnTo>
                  <a:pt x="1390009" y="120278"/>
                </a:lnTo>
                <a:lnTo>
                  <a:pt x="1390649" y="133349"/>
                </a:lnTo>
                <a:lnTo>
                  <a:pt x="1390489" y="139901"/>
                </a:lnTo>
                <a:lnTo>
                  <a:pt x="1382857" y="178266"/>
                </a:lnTo>
                <a:lnTo>
                  <a:pt x="1364402" y="212793"/>
                </a:lnTo>
                <a:lnTo>
                  <a:pt x="1336742" y="240453"/>
                </a:lnTo>
                <a:lnTo>
                  <a:pt x="1302216" y="258907"/>
                </a:lnTo>
                <a:lnTo>
                  <a:pt x="1263850" y="266539"/>
                </a:lnTo>
                <a:lnTo>
                  <a:pt x="1257299" y="266699"/>
                </a:lnTo>
                <a:close/>
              </a:path>
            </a:pathLst>
          </a:custGeom>
          <a:solidFill>
            <a:srgbClr val="33D399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 descr=""/>
          <p:cNvSpPr txBox="1"/>
          <p:nvPr/>
        </p:nvSpPr>
        <p:spPr>
          <a:xfrm>
            <a:off x="3625850" y="3410598"/>
            <a:ext cx="1186815" cy="2038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30">
                <a:solidFill>
                  <a:srgbClr val="055E45"/>
                </a:solidFill>
                <a:latin typeface="Microsoft Sans Serif"/>
                <a:cs typeface="Microsoft Sans Serif"/>
              </a:rPr>
              <a:t>Google</a:t>
            </a:r>
            <a:r>
              <a:rPr dirty="0" sz="1150" spc="-25">
                <a:solidFill>
                  <a:srgbClr val="055E45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10">
                <a:solidFill>
                  <a:srgbClr val="055E45"/>
                </a:solidFill>
                <a:latin typeface="Microsoft Sans Serif"/>
                <a:cs typeface="Microsoft Sans Serif"/>
              </a:rPr>
              <a:t>integration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30" name="object 30" descr=""/>
          <p:cNvSpPr/>
          <p:nvPr/>
        </p:nvSpPr>
        <p:spPr>
          <a:xfrm>
            <a:off x="3524249" y="3733799"/>
            <a:ext cx="1095375" cy="266700"/>
          </a:xfrm>
          <a:custGeom>
            <a:avLst/>
            <a:gdLst/>
            <a:ahLst/>
            <a:cxnLst/>
            <a:rect l="l" t="t" r="r" b="b"/>
            <a:pathLst>
              <a:path w="1095375" h="266700">
                <a:moveTo>
                  <a:pt x="962024" y="266699"/>
                </a:moveTo>
                <a:lnTo>
                  <a:pt x="133349" y="266699"/>
                </a:lnTo>
                <a:lnTo>
                  <a:pt x="126798" y="266539"/>
                </a:lnTo>
                <a:lnTo>
                  <a:pt x="88432" y="258907"/>
                </a:lnTo>
                <a:lnTo>
                  <a:pt x="53906" y="240453"/>
                </a:lnTo>
                <a:lnTo>
                  <a:pt x="26246" y="212793"/>
                </a:lnTo>
                <a:lnTo>
                  <a:pt x="7791" y="178266"/>
                </a:lnTo>
                <a:lnTo>
                  <a:pt x="159" y="139900"/>
                </a:lnTo>
                <a:lnTo>
                  <a:pt x="0" y="133349"/>
                </a:lnTo>
                <a:lnTo>
                  <a:pt x="159" y="126798"/>
                </a:lnTo>
                <a:lnTo>
                  <a:pt x="7791" y="88432"/>
                </a:lnTo>
                <a:lnTo>
                  <a:pt x="26245" y="53906"/>
                </a:lnTo>
                <a:lnTo>
                  <a:pt x="53906" y="26245"/>
                </a:lnTo>
                <a:lnTo>
                  <a:pt x="88432" y="7791"/>
                </a:lnTo>
                <a:lnTo>
                  <a:pt x="126798" y="160"/>
                </a:lnTo>
                <a:lnTo>
                  <a:pt x="133349" y="0"/>
                </a:lnTo>
                <a:lnTo>
                  <a:pt x="962024" y="0"/>
                </a:lnTo>
                <a:lnTo>
                  <a:pt x="1000734" y="5740"/>
                </a:lnTo>
                <a:lnTo>
                  <a:pt x="1036109" y="22473"/>
                </a:lnTo>
                <a:lnTo>
                  <a:pt x="1065106" y="48752"/>
                </a:lnTo>
                <a:lnTo>
                  <a:pt x="1085223" y="82318"/>
                </a:lnTo>
                <a:lnTo>
                  <a:pt x="1094734" y="120278"/>
                </a:lnTo>
                <a:lnTo>
                  <a:pt x="1095374" y="133349"/>
                </a:lnTo>
                <a:lnTo>
                  <a:pt x="1095214" y="139900"/>
                </a:lnTo>
                <a:lnTo>
                  <a:pt x="1087582" y="178266"/>
                </a:lnTo>
                <a:lnTo>
                  <a:pt x="1069128" y="212792"/>
                </a:lnTo>
                <a:lnTo>
                  <a:pt x="1041467" y="240453"/>
                </a:lnTo>
                <a:lnTo>
                  <a:pt x="1006941" y="258907"/>
                </a:lnTo>
                <a:lnTo>
                  <a:pt x="968575" y="266539"/>
                </a:lnTo>
                <a:lnTo>
                  <a:pt x="962024" y="266699"/>
                </a:lnTo>
                <a:close/>
              </a:path>
            </a:pathLst>
          </a:custGeom>
          <a:solidFill>
            <a:srgbClr val="33D399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 descr=""/>
          <p:cNvSpPr txBox="1"/>
          <p:nvPr/>
        </p:nvSpPr>
        <p:spPr>
          <a:xfrm>
            <a:off x="3625850" y="3753498"/>
            <a:ext cx="892810" cy="2038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35">
                <a:solidFill>
                  <a:srgbClr val="055E45"/>
                </a:solidFill>
                <a:latin typeface="Microsoft Sans Serif"/>
                <a:cs typeface="Microsoft Sans Serif"/>
              </a:rPr>
              <a:t>Data</a:t>
            </a:r>
            <a:r>
              <a:rPr dirty="0" sz="1150" spc="-40">
                <a:solidFill>
                  <a:srgbClr val="055E45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10">
                <a:solidFill>
                  <a:srgbClr val="055E45"/>
                </a:solidFill>
                <a:latin typeface="Microsoft Sans Serif"/>
                <a:cs typeface="Microsoft Sans Serif"/>
              </a:rPr>
              <a:t>handling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3511550" y="4139029"/>
            <a:ext cx="849630" cy="2330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50" spc="-60" b="1">
                <a:solidFill>
                  <a:srgbClr val="374050"/>
                </a:solidFill>
                <a:latin typeface="Arial"/>
                <a:cs typeface="Arial"/>
              </a:rPr>
              <a:t>Limitations</a:t>
            </a:r>
            <a:endParaRPr sz="1350">
              <a:latin typeface="Arial"/>
              <a:cs typeface="Arial"/>
            </a:endParaRPr>
          </a:p>
        </p:txBody>
      </p:sp>
      <p:sp>
        <p:nvSpPr>
          <p:cNvPr id="33" name="object 33" descr=""/>
          <p:cNvSpPr/>
          <p:nvPr/>
        </p:nvSpPr>
        <p:spPr>
          <a:xfrm>
            <a:off x="3524249" y="4495799"/>
            <a:ext cx="1181100" cy="266700"/>
          </a:xfrm>
          <a:custGeom>
            <a:avLst/>
            <a:gdLst/>
            <a:ahLst/>
            <a:cxnLst/>
            <a:rect l="l" t="t" r="r" b="b"/>
            <a:pathLst>
              <a:path w="1181100" h="266700">
                <a:moveTo>
                  <a:pt x="1047749" y="266699"/>
                </a:moveTo>
                <a:lnTo>
                  <a:pt x="133349" y="266699"/>
                </a:lnTo>
                <a:lnTo>
                  <a:pt x="126798" y="266539"/>
                </a:lnTo>
                <a:lnTo>
                  <a:pt x="88432" y="258907"/>
                </a:lnTo>
                <a:lnTo>
                  <a:pt x="53906" y="240452"/>
                </a:lnTo>
                <a:lnTo>
                  <a:pt x="26246" y="212792"/>
                </a:lnTo>
                <a:lnTo>
                  <a:pt x="7791" y="178266"/>
                </a:lnTo>
                <a:lnTo>
                  <a:pt x="159" y="139900"/>
                </a:lnTo>
                <a:lnTo>
                  <a:pt x="0" y="133349"/>
                </a:lnTo>
                <a:lnTo>
                  <a:pt x="159" y="126798"/>
                </a:lnTo>
                <a:lnTo>
                  <a:pt x="7791" y="88432"/>
                </a:lnTo>
                <a:lnTo>
                  <a:pt x="26245" y="53906"/>
                </a:lnTo>
                <a:lnTo>
                  <a:pt x="53906" y="26245"/>
                </a:lnTo>
                <a:lnTo>
                  <a:pt x="88432" y="7791"/>
                </a:lnTo>
                <a:lnTo>
                  <a:pt x="126798" y="160"/>
                </a:lnTo>
                <a:lnTo>
                  <a:pt x="133349" y="0"/>
                </a:lnTo>
                <a:lnTo>
                  <a:pt x="1047749" y="0"/>
                </a:lnTo>
                <a:lnTo>
                  <a:pt x="1086459" y="5740"/>
                </a:lnTo>
                <a:lnTo>
                  <a:pt x="1121834" y="22473"/>
                </a:lnTo>
                <a:lnTo>
                  <a:pt x="1150831" y="48752"/>
                </a:lnTo>
                <a:lnTo>
                  <a:pt x="1170948" y="82318"/>
                </a:lnTo>
                <a:lnTo>
                  <a:pt x="1180459" y="120278"/>
                </a:lnTo>
                <a:lnTo>
                  <a:pt x="1181099" y="133349"/>
                </a:lnTo>
                <a:lnTo>
                  <a:pt x="1180939" y="139900"/>
                </a:lnTo>
                <a:lnTo>
                  <a:pt x="1173307" y="178266"/>
                </a:lnTo>
                <a:lnTo>
                  <a:pt x="1154852" y="212792"/>
                </a:lnTo>
                <a:lnTo>
                  <a:pt x="1127192" y="240452"/>
                </a:lnTo>
                <a:lnTo>
                  <a:pt x="1092666" y="258907"/>
                </a:lnTo>
                <a:lnTo>
                  <a:pt x="1054300" y="266539"/>
                </a:lnTo>
                <a:lnTo>
                  <a:pt x="1047749" y="266699"/>
                </a:lnTo>
                <a:close/>
              </a:path>
            </a:pathLst>
          </a:custGeom>
          <a:solidFill>
            <a:srgbClr val="FBA5A5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 descr=""/>
          <p:cNvSpPr txBox="1"/>
          <p:nvPr/>
        </p:nvSpPr>
        <p:spPr>
          <a:xfrm>
            <a:off x="3625850" y="4515498"/>
            <a:ext cx="974090" cy="2038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20">
                <a:solidFill>
                  <a:srgbClr val="991B1B"/>
                </a:solidFill>
                <a:latin typeface="Microsoft Sans Serif"/>
                <a:cs typeface="Microsoft Sans Serif"/>
              </a:rPr>
              <a:t>Learning curve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35" name="object 35" descr=""/>
          <p:cNvSpPr/>
          <p:nvPr/>
        </p:nvSpPr>
        <p:spPr>
          <a:xfrm>
            <a:off x="3333749" y="5219699"/>
            <a:ext cx="2647950" cy="495300"/>
          </a:xfrm>
          <a:custGeom>
            <a:avLst/>
            <a:gdLst/>
            <a:ahLst/>
            <a:cxnLst/>
            <a:rect l="l" t="t" r="r" b="b"/>
            <a:pathLst>
              <a:path w="2647950" h="495300">
                <a:moveTo>
                  <a:pt x="2576752" y="495299"/>
                </a:moveTo>
                <a:lnTo>
                  <a:pt x="71196" y="495299"/>
                </a:lnTo>
                <a:lnTo>
                  <a:pt x="66241" y="494811"/>
                </a:lnTo>
                <a:lnTo>
                  <a:pt x="29705" y="479677"/>
                </a:lnTo>
                <a:lnTo>
                  <a:pt x="3885" y="443636"/>
                </a:lnTo>
                <a:lnTo>
                  <a:pt x="0" y="424103"/>
                </a:lnTo>
                <a:lnTo>
                  <a:pt x="0" y="419099"/>
                </a:lnTo>
                <a:lnTo>
                  <a:pt x="0" y="0"/>
                </a:lnTo>
                <a:lnTo>
                  <a:pt x="2647950" y="0"/>
                </a:lnTo>
                <a:lnTo>
                  <a:pt x="2647949" y="424103"/>
                </a:lnTo>
                <a:lnTo>
                  <a:pt x="2632327" y="465593"/>
                </a:lnTo>
                <a:lnTo>
                  <a:pt x="2596287" y="491413"/>
                </a:lnTo>
                <a:lnTo>
                  <a:pt x="2581708" y="494811"/>
                </a:lnTo>
                <a:lnTo>
                  <a:pt x="2576752" y="495299"/>
                </a:lnTo>
                <a:close/>
              </a:path>
            </a:pathLst>
          </a:custGeom>
          <a:solidFill>
            <a:srgbClr val="F2F4F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 descr=""/>
          <p:cNvSpPr txBox="1"/>
          <p:nvPr/>
        </p:nvSpPr>
        <p:spPr>
          <a:xfrm>
            <a:off x="3473450" y="5353698"/>
            <a:ext cx="2228215" cy="2038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20">
                <a:solidFill>
                  <a:srgbClr val="4A5462"/>
                </a:solidFill>
                <a:latin typeface="Microsoft Sans Serif"/>
                <a:cs typeface="Microsoft Sans Serif"/>
              </a:rPr>
              <a:t>Best</a:t>
            </a:r>
            <a:r>
              <a:rPr dirty="0" sz="1150" spc="-2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150">
                <a:solidFill>
                  <a:srgbClr val="4A5462"/>
                </a:solidFill>
                <a:latin typeface="Microsoft Sans Serif"/>
                <a:cs typeface="Microsoft Sans Serif"/>
              </a:rPr>
              <a:t>for:</a:t>
            </a:r>
            <a:r>
              <a:rPr dirty="0" sz="1150" spc="-25">
                <a:solidFill>
                  <a:srgbClr val="4A5462"/>
                </a:solidFill>
                <a:latin typeface="Microsoft Sans Serif"/>
                <a:cs typeface="Microsoft Sans Serif"/>
              </a:rPr>
              <a:t> Professional </a:t>
            </a:r>
            <a:r>
              <a:rPr dirty="0" sz="1150" spc="-10">
                <a:solidFill>
                  <a:srgbClr val="4A5462"/>
                </a:solidFill>
                <a:latin typeface="Microsoft Sans Serif"/>
                <a:cs typeface="Microsoft Sans Serif"/>
              </a:rPr>
              <a:t>data</a:t>
            </a:r>
            <a:r>
              <a:rPr dirty="0" sz="1150" spc="-2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10">
                <a:solidFill>
                  <a:srgbClr val="4A5462"/>
                </a:solidFill>
                <a:latin typeface="Microsoft Sans Serif"/>
                <a:cs typeface="Microsoft Sans Serif"/>
              </a:rPr>
              <a:t>projects</a:t>
            </a:r>
            <a:endParaRPr sz="1150">
              <a:latin typeface="Microsoft Sans Serif"/>
              <a:cs typeface="Microsoft Sans Serif"/>
            </a:endParaRPr>
          </a:p>
        </p:txBody>
      </p:sp>
      <p:grpSp>
        <p:nvGrpSpPr>
          <p:cNvPr id="37" name="object 37" descr=""/>
          <p:cNvGrpSpPr/>
          <p:nvPr/>
        </p:nvGrpSpPr>
        <p:grpSpPr>
          <a:xfrm>
            <a:off x="5879591" y="1362455"/>
            <a:ext cx="3310254" cy="4779645"/>
            <a:chOff x="5879591" y="1362455"/>
            <a:chExt cx="3310254" cy="4779645"/>
          </a:xfrm>
        </p:grpSpPr>
        <p:sp>
          <p:nvSpPr>
            <p:cNvPr id="38" name="object 38" descr=""/>
            <p:cNvSpPr/>
            <p:nvPr/>
          </p:nvSpPr>
          <p:spPr>
            <a:xfrm>
              <a:off x="5879591" y="1362455"/>
              <a:ext cx="3310254" cy="4779645"/>
            </a:xfrm>
            <a:custGeom>
              <a:avLst/>
              <a:gdLst/>
              <a:ahLst/>
              <a:cxnLst/>
              <a:rect l="l" t="t" r="r" b="b"/>
              <a:pathLst>
                <a:path w="3310254" h="4779645">
                  <a:moveTo>
                    <a:pt x="3310127" y="4779263"/>
                  </a:moveTo>
                  <a:lnTo>
                    <a:pt x="0" y="4779263"/>
                  </a:lnTo>
                  <a:lnTo>
                    <a:pt x="0" y="0"/>
                  </a:lnTo>
                  <a:lnTo>
                    <a:pt x="3310127" y="0"/>
                  </a:lnTo>
                  <a:lnTo>
                    <a:pt x="3310127" y="247268"/>
                  </a:lnTo>
                  <a:lnTo>
                    <a:pt x="483107" y="247268"/>
                  </a:lnTo>
                  <a:lnTo>
                    <a:pt x="469033" y="247948"/>
                  </a:lnTo>
                  <a:lnTo>
                    <a:pt x="428431" y="258144"/>
                  </a:lnTo>
                  <a:lnTo>
                    <a:pt x="392512" y="279644"/>
                  </a:lnTo>
                  <a:lnTo>
                    <a:pt x="364288" y="310751"/>
                  </a:lnTo>
                  <a:lnTo>
                    <a:pt x="346349" y="348731"/>
                  </a:lnTo>
                  <a:lnTo>
                    <a:pt x="340232" y="390143"/>
                  </a:lnTo>
                  <a:lnTo>
                    <a:pt x="340232" y="4200143"/>
                  </a:lnTo>
                  <a:lnTo>
                    <a:pt x="346349" y="4241555"/>
                  </a:lnTo>
                  <a:lnTo>
                    <a:pt x="364288" y="4279535"/>
                  </a:lnTo>
                  <a:lnTo>
                    <a:pt x="392512" y="4310642"/>
                  </a:lnTo>
                  <a:lnTo>
                    <a:pt x="428430" y="4332142"/>
                  </a:lnTo>
                  <a:lnTo>
                    <a:pt x="469033" y="4342338"/>
                  </a:lnTo>
                  <a:lnTo>
                    <a:pt x="483107" y="4343018"/>
                  </a:lnTo>
                  <a:lnTo>
                    <a:pt x="3310127" y="4343018"/>
                  </a:lnTo>
                  <a:lnTo>
                    <a:pt x="3310127" y="4779263"/>
                  </a:lnTo>
                  <a:close/>
                </a:path>
                <a:path w="3310254" h="4779645">
                  <a:moveTo>
                    <a:pt x="3310127" y="4343018"/>
                  </a:moveTo>
                  <a:lnTo>
                    <a:pt x="2826257" y="4343018"/>
                  </a:lnTo>
                  <a:lnTo>
                    <a:pt x="2840332" y="4342338"/>
                  </a:lnTo>
                  <a:lnTo>
                    <a:pt x="2854135" y="4340299"/>
                  </a:lnTo>
                  <a:lnTo>
                    <a:pt x="2893676" y="4326128"/>
                  </a:lnTo>
                  <a:lnTo>
                    <a:pt x="2927285" y="4301171"/>
                  </a:lnTo>
                  <a:lnTo>
                    <a:pt x="2952242" y="4267562"/>
                  </a:lnTo>
                  <a:lnTo>
                    <a:pt x="2966413" y="4228022"/>
                  </a:lnTo>
                  <a:lnTo>
                    <a:pt x="2969132" y="4200143"/>
                  </a:lnTo>
                  <a:lnTo>
                    <a:pt x="2969132" y="390143"/>
                  </a:lnTo>
                  <a:lnTo>
                    <a:pt x="2963014" y="348731"/>
                  </a:lnTo>
                  <a:lnTo>
                    <a:pt x="2945075" y="310751"/>
                  </a:lnTo>
                  <a:lnTo>
                    <a:pt x="2916852" y="279644"/>
                  </a:lnTo>
                  <a:lnTo>
                    <a:pt x="2880932" y="258144"/>
                  </a:lnTo>
                  <a:lnTo>
                    <a:pt x="2840332" y="247948"/>
                  </a:lnTo>
                  <a:lnTo>
                    <a:pt x="2826257" y="247268"/>
                  </a:lnTo>
                  <a:lnTo>
                    <a:pt x="3310127" y="247268"/>
                  </a:lnTo>
                  <a:lnTo>
                    <a:pt x="3310127" y="4343018"/>
                  </a:lnTo>
                  <a:close/>
                </a:path>
              </a:pathLst>
            </a:custGeom>
            <a:solidFill>
              <a:srgbClr val="000000">
                <a:alpha val="7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6210299" y="1600199"/>
              <a:ext cx="2647950" cy="4114800"/>
            </a:xfrm>
            <a:custGeom>
              <a:avLst/>
              <a:gdLst/>
              <a:ahLst/>
              <a:cxnLst/>
              <a:rect l="l" t="t" r="r" b="b"/>
              <a:pathLst>
                <a:path w="2647950" h="4114800">
                  <a:moveTo>
                    <a:pt x="2495549" y="4114799"/>
                  </a:moveTo>
                  <a:lnTo>
                    <a:pt x="152399" y="4114799"/>
                  </a:lnTo>
                  <a:lnTo>
                    <a:pt x="144912" y="4114616"/>
                  </a:lnTo>
                  <a:lnTo>
                    <a:pt x="101065" y="4105894"/>
                  </a:lnTo>
                  <a:lnTo>
                    <a:pt x="61606" y="4084803"/>
                  </a:lnTo>
                  <a:lnTo>
                    <a:pt x="29994" y="4053191"/>
                  </a:lnTo>
                  <a:lnTo>
                    <a:pt x="8903" y="4013732"/>
                  </a:lnTo>
                  <a:lnTo>
                    <a:pt x="182" y="3969886"/>
                  </a:lnTo>
                  <a:lnTo>
                    <a:pt x="0" y="3962399"/>
                  </a:lnTo>
                  <a:lnTo>
                    <a:pt x="0" y="152399"/>
                  </a:lnTo>
                  <a:lnTo>
                    <a:pt x="6559" y="108160"/>
                  </a:lnTo>
                  <a:lnTo>
                    <a:pt x="25683" y="67730"/>
                  </a:lnTo>
                  <a:lnTo>
                    <a:pt x="55716" y="34591"/>
                  </a:lnTo>
                  <a:lnTo>
                    <a:pt x="94078" y="11600"/>
                  </a:lnTo>
                  <a:lnTo>
                    <a:pt x="137461" y="732"/>
                  </a:lnTo>
                  <a:lnTo>
                    <a:pt x="152399" y="0"/>
                  </a:lnTo>
                  <a:lnTo>
                    <a:pt x="2495549" y="0"/>
                  </a:lnTo>
                  <a:lnTo>
                    <a:pt x="2539788" y="6560"/>
                  </a:lnTo>
                  <a:lnTo>
                    <a:pt x="2580217" y="25683"/>
                  </a:lnTo>
                  <a:lnTo>
                    <a:pt x="2613357" y="55717"/>
                  </a:lnTo>
                  <a:lnTo>
                    <a:pt x="2636348" y="94078"/>
                  </a:lnTo>
                  <a:lnTo>
                    <a:pt x="2647217" y="137461"/>
                  </a:lnTo>
                  <a:lnTo>
                    <a:pt x="2647949" y="152399"/>
                  </a:lnTo>
                  <a:lnTo>
                    <a:pt x="2647949" y="3962399"/>
                  </a:lnTo>
                  <a:lnTo>
                    <a:pt x="2641388" y="4006639"/>
                  </a:lnTo>
                  <a:lnTo>
                    <a:pt x="2622265" y="4047068"/>
                  </a:lnTo>
                  <a:lnTo>
                    <a:pt x="2592231" y="4080207"/>
                  </a:lnTo>
                  <a:lnTo>
                    <a:pt x="2553870" y="4103198"/>
                  </a:lnTo>
                  <a:lnTo>
                    <a:pt x="2510487" y="4114067"/>
                  </a:lnTo>
                  <a:lnTo>
                    <a:pt x="2495549" y="41147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0" name="object 4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10299" y="1600199"/>
              <a:ext cx="2647949" cy="571499"/>
            </a:xfrm>
            <a:prstGeom prst="rect">
              <a:avLst/>
            </a:prstGeom>
          </p:spPr>
        </p:pic>
      </p:grpSp>
      <p:sp>
        <p:nvSpPr>
          <p:cNvPr id="41" name="object 41" descr=""/>
          <p:cNvSpPr txBox="1"/>
          <p:nvPr/>
        </p:nvSpPr>
        <p:spPr>
          <a:xfrm>
            <a:off x="6349999" y="1682750"/>
            <a:ext cx="1555750" cy="3340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baseline="-4166" sz="3000" spc="600">
                <a:solidFill>
                  <a:srgbClr val="FFFFFF"/>
                </a:solidFill>
                <a:latin typeface="Arial Black"/>
                <a:cs typeface="Arial Black"/>
              </a:rPr>
              <a:t></a:t>
            </a:r>
            <a:r>
              <a:rPr dirty="0" baseline="-4166" sz="3000" spc="419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dirty="0" sz="1700" spc="-80" b="1">
                <a:solidFill>
                  <a:srgbClr val="FFFFFF"/>
                </a:solidFill>
                <a:latin typeface="Arial"/>
                <a:cs typeface="Arial"/>
              </a:rPr>
              <a:t>Perplexity</a:t>
            </a:r>
            <a:r>
              <a:rPr dirty="0" sz="1700" spc="-1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700" spc="-390" b="1">
                <a:solidFill>
                  <a:srgbClr val="FFFFFF"/>
                </a:solidFill>
                <a:latin typeface="Arial"/>
                <a:cs typeface="Arial"/>
              </a:rPr>
              <a:t>AI</a:t>
            </a:r>
            <a:endParaRPr sz="1700">
              <a:latin typeface="Arial"/>
              <a:cs typeface="Arial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6388099" y="2348329"/>
            <a:ext cx="758190" cy="2330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50" spc="-60" b="1">
                <a:solidFill>
                  <a:srgbClr val="374050"/>
                </a:solidFill>
                <a:latin typeface="Arial"/>
                <a:cs typeface="Arial"/>
              </a:rPr>
              <a:t>Strengths</a:t>
            </a:r>
            <a:endParaRPr sz="1350">
              <a:latin typeface="Arial"/>
              <a:cs typeface="Arial"/>
            </a:endParaRPr>
          </a:p>
        </p:txBody>
      </p:sp>
      <p:sp>
        <p:nvSpPr>
          <p:cNvPr id="43" name="object 43" descr=""/>
          <p:cNvSpPr/>
          <p:nvPr/>
        </p:nvSpPr>
        <p:spPr>
          <a:xfrm>
            <a:off x="6400799" y="2705099"/>
            <a:ext cx="1419225" cy="266700"/>
          </a:xfrm>
          <a:custGeom>
            <a:avLst/>
            <a:gdLst/>
            <a:ahLst/>
            <a:cxnLst/>
            <a:rect l="l" t="t" r="r" b="b"/>
            <a:pathLst>
              <a:path w="1419225" h="266700">
                <a:moveTo>
                  <a:pt x="1285874" y="266699"/>
                </a:moveTo>
                <a:lnTo>
                  <a:pt x="133349" y="266699"/>
                </a:lnTo>
                <a:lnTo>
                  <a:pt x="126798" y="266539"/>
                </a:lnTo>
                <a:lnTo>
                  <a:pt x="88432" y="258907"/>
                </a:lnTo>
                <a:lnTo>
                  <a:pt x="53906" y="240453"/>
                </a:lnTo>
                <a:lnTo>
                  <a:pt x="26245" y="212793"/>
                </a:lnTo>
                <a:lnTo>
                  <a:pt x="7791" y="178266"/>
                </a:lnTo>
                <a:lnTo>
                  <a:pt x="159" y="139900"/>
                </a:lnTo>
                <a:lnTo>
                  <a:pt x="0" y="133349"/>
                </a:lnTo>
                <a:lnTo>
                  <a:pt x="159" y="126798"/>
                </a:lnTo>
                <a:lnTo>
                  <a:pt x="7791" y="88432"/>
                </a:lnTo>
                <a:lnTo>
                  <a:pt x="26245" y="53906"/>
                </a:lnTo>
                <a:lnTo>
                  <a:pt x="53906" y="26246"/>
                </a:lnTo>
                <a:lnTo>
                  <a:pt x="88432" y="7791"/>
                </a:lnTo>
                <a:lnTo>
                  <a:pt x="126798" y="160"/>
                </a:lnTo>
                <a:lnTo>
                  <a:pt x="133349" y="0"/>
                </a:lnTo>
                <a:lnTo>
                  <a:pt x="1285874" y="0"/>
                </a:lnTo>
                <a:lnTo>
                  <a:pt x="1324584" y="5740"/>
                </a:lnTo>
                <a:lnTo>
                  <a:pt x="1359959" y="22473"/>
                </a:lnTo>
                <a:lnTo>
                  <a:pt x="1388956" y="48752"/>
                </a:lnTo>
                <a:lnTo>
                  <a:pt x="1409073" y="82318"/>
                </a:lnTo>
                <a:lnTo>
                  <a:pt x="1418583" y="120278"/>
                </a:lnTo>
                <a:lnTo>
                  <a:pt x="1419224" y="133349"/>
                </a:lnTo>
                <a:lnTo>
                  <a:pt x="1419064" y="139900"/>
                </a:lnTo>
                <a:lnTo>
                  <a:pt x="1411432" y="178266"/>
                </a:lnTo>
                <a:lnTo>
                  <a:pt x="1392977" y="212793"/>
                </a:lnTo>
                <a:lnTo>
                  <a:pt x="1365317" y="240453"/>
                </a:lnTo>
                <a:lnTo>
                  <a:pt x="1330791" y="258907"/>
                </a:lnTo>
                <a:lnTo>
                  <a:pt x="1292425" y="266539"/>
                </a:lnTo>
                <a:lnTo>
                  <a:pt x="1285874" y="266699"/>
                </a:lnTo>
                <a:close/>
              </a:path>
            </a:pathLst>
          </a:custGeom>
          <a:solidFill>
            <a:srgbClr val="33D399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 descr=""/>
          <p:cNvSpPr txBox="1"/>
          <p:nvPr/>
        </p:nvSpPr>
        <p:spPr>
          <a:xfrm>
            <a:off x="6502399" y="2719189"/>
            <a:ext cx="1217930" cy="2108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150" spc="-75">
                <a:solidFill>
                  <a:srgbClr val="055E45"/>
                </a:solidFill>
                <a:latin typeface="Microsoft Sans Serif"/>
                <a:cs typeface="Microsoft Sans Serif"/>
              </a:rPr>
              <a:t>Real</a:t>
            </a:r>
            <a:r>
              <a:rPr dirty="0" sz="1200" spc="-75">
                <a:solidFill>
                  <a:srgbClr val="055E45"/>
                </a:solidFill>
                <a:latin typeface="Verdana"/>
                <a:cs typeface="Verdana"/>
              </a:rPr>
              <a:t>-</a:t>
            </a:r>
            <a:r>
              <a:rPr dirty="0" sz="1150">
                <a:solidFill>
                  <a:srgbClr val="055E45"/>
                </a:solidFill>
                <a:latin typeface="Microsoft Sans Serif"/>
                <a:cs typeface="Microsoft Sans Serif"/>
              </a:rPr>
              <a:t>time</a:t>
            </a:r>
            <a:r>
              <a:rPr dirty="0" sz="1150" spc="-40">
                <a:solidFill>
                  <a:srgbClr val="055E45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10">
                <a:solidFill>
                  <a:srgbClr val="055E45"/>
                </a:solidFill>
                <a:latin typeface="Microsoft Sans Serif"/>
                <a:cs typeface="Microsoft Sans Serif"/>
              </a:rPr>
              <a:t>research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45" name="object 45" descr=""/>
          <p:cNvSpPr/>
          <p:nvPr/>
        </p:nvSpPr>
        <p:spPr>
          <a:xfrm>
            <a:off x="6400799" y="3047999"/>
            <a:ext cx="1133475" cy="266700"/>
          </a:xfrm>
          <a:custGeom>
            <a:avLst/>
            <a:gdLst/>
            <a:ahLst/>
            <a:cxnLst/>
            <a:rect l="l" t="t" r="r" b="b"/>
            <a:pathLst>
              <a:path w="1133475" h="266700">
                <a:moveTo>
                  <a:pt x="1000124" y="266699"/>
                </a:moveTo>
                <a:lnTo>
                  <a:pt x="133349" y="266699"/>
                </a:lnTo>
                <a:lnTo>
                  <a:pt x="126798" y="266539"/>
                </a:lnTo>
                <a:lnTo>
                  <a:pt x="88432" y="258908"/>
                </a:lnTo>
                <a:lnTo>
                  <a:pt x="53906" y="240453"/>
                </a:lnTo>
                <a:lnTo>
                  <a:pt x="26245" y="212792"/>
                </a:lnTo>
                <a:lnTo>
                  <a:pt x="7791" y="178266"/>
                </a:lnTo>
                <a:lnTo>
                  <a:pt x="159" y="139901"/>
                </a:lnTo>
                <a:lnTo>
                  <a:pt x="0" y="133349"/>
                </a:lnTo>
                <a:lnTo>
                  <a:pt x="159" y="126798"/>
                </a:lnTo>
                <a:lnTo>
                  <a:pt x="7791" y="88432"/>
                </a:lnTo>
                <a:lnTo>
                  <a:pt x="26245" y="53906"/>
                </a:lnTo>
                <a:lnTo>
                  <a:pt x="53906" y="26246"/>
                </a:lnTo>
                <a:lnTo>
                  <a:pt x="88432" y="7791"/>
                </a:lnTo>
                <a:lnTo>
                  <a:pt x="126798" y="160"/>
                </a:lnTo>
                <a:lnTo>
                  <a:pt x="133349" y="0"/>
                </a:lnTo>
                <a:lnTo>
                  <a:pt x="1000124" y="0"/>
                </a:lnTo>
                <a:lnTo>
                  <a:pt x="1038834" y="5740"/>
                </a:lnTo>
                <a:lnTo>
                  <a:pt x="1074209" y="22473"/>
                </a:lnTo>
                <a:lnTo>
                  <a:pt x="1103207" y="48752"/>
                </a:lnTo>
                <a:lnTo>
                  <a:pt x="1123323" y="82318"/>
                </a:lnTo>
                <a:lnTo>
                  <a:pt x="1132834" y="120279"/>
                </a:lnTo>
                <a:lnTo>
                  <a:pt x="1133474" y="133349"/>
                </a:lnTo>
                <a:lnTo>
                  <a:pt x="1133315" y="139901"/>
                </a:lnTo>
                <a:lnTo>
                  <a:pt x="1125683" y="178266"/>
                </a:lnTo>
                <a:lnTo>
                  <a:pt x="1107228" y="212792"/>
                </a:lnTo>
                <a:lnTo>
                  <a:pt x="1079567" y="240453"/>
                </a:lnTo>
                <a:lnTo>
                  <a:pt x="1045041" y="258908"/>
                </a:lnTo>
                <a:lnTo>
                  <a:pt x="1006676" y="266539"/>
                </a:lnTo>
                <a:lnTo>
                  <a:pt x="1000124" y="266699"/>
                </a:lnTo>
                <a:close/>
              </a:path>
            </a:pathLst>
          </a:custGeom>
          <a:solidFill>
            <a:srgbClr val="33D399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 descr=""/>
          <p:cNvSpPr txBox="1"/>
          <p:nvPr/>
        </p:nvSpPr>
        <p:spPr>
          <a:xfrm>
            <a:off x="6502399" y="3062089"/>
            <a:ext cx="929640" cy="2108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150" spc="-50">
                <a:solidFill>
                  <a:srgbClr val="055E45"/>
                </a:solidFill>
                <a:latin typeface="Microsoft Sans Serif"/>
                <a:cs typeface="Microsoft Sans Serif"/>
              </a:rPr>
              <a:t>Fact</a:t>
            </a:r>
            <a:r>
              <a:rPr dirty="0" sz="1200" spc="-50">
                <a:solidFill>
                  <a:srgbClr val="055E45"/>
                </a:solidFill>
                <a:latin typeface="Verdana"/>
                <a:cs typeface="Verdana"/>
              </a:rPr>
              <a:t>-</a:t>
            </a:r>
            <a:r>
              <a:rPr dirty="0" sz="1150" spc="-10">
                <a:solidFill>
                  <a:srgbClr val="055E45"/>
                </a:solidFill>
                <a:latin typeface="Microsoft Sans Serif"/>
                <a:cs typeface="Microsoft Sans Serif"/>
              </a:rPr>
              <a:t>checking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47" name="object 47" descr=""/>
          <p:cNvSpPr/>
          <p:nvPr/>
        </p:nvSpPr>
        <p:spPr>
          <a:xfrm>
            <a:off x="6400799" y="3390899"/>
            <a:ext cx="1476375" cy="266700"/>
          </a:xfrm>
          <a:custGeom>
            <a:avLst/>
            <a:gdLst/>
            <a:ahLst/>
            <a:cxnLst/>
            <a:rect l="l" t="t" r="r" b="b"/>
            <a:pathLst>
              <a:path w="1476375" h="266700">
                <a:moveTo>
                  <a:pt x="1343024" y="266699"/>
                </a:moveTo>
                <a:lnTo>
                  <a:pt x="133349" y="266699"/>
                </a:lnTo>
                <a:lnTo>
                  <a:pt x="126798" y="266539"/>
                </a:lnTo>
                <a:lnTo>
                  <a:pt x="88432" y="258907"/>
                </a:lnTo>
                <a:lnTo>
                  <a:pt x="53906" y="240453"/>
                </a:lnTo>
                <a:lnTo>
                  <a:pt x="26245" y="212793"/>
                </a:lnTo>
                <a:lnTo>
                  <a:pt x="7791" y="178266"/>
                </a:lnTo>
                <a:lnTo>
                  <a:pt x="159" y="139901"/>
                </a:lnTo>
                <a:lnTo>
                  <a:pt x="0" y="133349"/>
                </a:lnTo>
                <a:lnTo>
                  <a:pt x="159" y="126798"/>
                </a:lnTo>
                <a:lnTo>
                  <a:pt x="7791" y="88432"/>
                </a:lnTo>
                <a:lnTo>
                  <a:pt x="26245" y="53905"/>
                </a:lnTo>
                <a:lnTo>
                  <a:pt x="53906" y="26245"/>
                </a:lnTo>
                <a:lnTo>
                  <a:pt x="88432" y="7791"/>
                </a:lnTo>
                <a:lnTo>
                  <a:pt x="126798" y="160"/>
                </a:lnTo>
                <a:lnTo>
                  <a:pt x="133349" y="0"/>
                </a:lnTo>
                <a:lnTo>
                  <a:pt x="1343024" y="0"/>
                </a:lnTo>
                <a:lnTo>
                  <a:pt x="1381733" y="5740"/>
                </a:lnTo>
                <a:lnTo>
                  <a:pt x="1417109" y="22473"/>
                </a:lnTo>
                <a:lnTo>
                  <a:pt x="1446106" y="48752"/>
                </a:lnTo>
                <a:lnTo>
                  <a:pt x="1466223" y="82318"/>
                </a:lnTo>
                <a:lnTo>
                  <a:pt x="1475733" y="120278"/>
                </a:lnTo>
                <a:lnTo>
                  <a:pt x="1476374" y="133349"/>
                </a:lnTo>
                <a:lnTo>
                  <a:pt x="1476214" y="139901"/>
                </a:lnTo>
                <a:lnTo>
                  <a:pt x="1468582" y="178266"/>
                </a:lnTo>
                <a:lnTo>
                  <a:pt x="1450128" y="212793"/>
                </a:lnTo>
                <a:lnTo>
                  <a:pt x="1422467" y="240453"/>
                </a:lnTo>
                <a:lnTo>
                  <a:pt x="1387941" y="258907"/>
                </a:lnTo>
                <a:lnTo>
                  <a:pt x="1349575" y="266539"/>
                </a:lnTo>
                <a:lnTo>
                  <a:pt x="1343024" y="266699"/>
                </a:lnTo>
                <a:close/>
              </a:path>
            </a:pathLst>
          </a:custGeom>
          <a:solidFill>
            <a:srgbClr val="33D399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 descr=""/>
          <p:cNvSpPr txBox="1"/>
          <p:nvPr/>
        </p:nvSpPr>
        <p:spPr>
          <a:xfrm>
            <a:off x="6502399" y="3410598"/>
            <a:ext cx="1274445" cy="2038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20">
                <a:solidFill>
                  <a:srgbClr val="055E45"/>
                </a:solidFill>
                <a:latin typeface="Microsoft Sans Serif"/>
                <a:cs typeface="Microsoft Sans Serif"/>
              </a:rPr>
              <a:t>Competitor</a:t>
            </a:r>
            <a:r>
              <a:rPr dirty="0" sz="1150" spc="30">
                <a:solidFill>
                  <a:srgbClr val="055E45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10">
                <a:solidFill>
                  <a:srgbClr val="055E45"/>
                </a:solidFill>
                <a:latin typeface="Microsoft Sans Serif"/>
                <a:cs typeface="Microsoft Sans Serif"/>
              </a:rPr>
              <a:t>analysis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49" name="object 49" descr=""/>
          <p:cNvSpPr/>
          <p:nvPr/>
        </p:nvSpPr>
        <p:spPr>
          <a:xfrm>
            <a:off x="6400799" y="3733799"/>
            <a:ext cx="1247775" cy="266700"/>
          </a:xfrm>
          <a:custGeom>
            <a:avLst/>
            <a:gdLst/>
            <a:ahLst/>
            <a:cxnLst/>
            <a:rect l="l" t="t" r="r" b="b"/>
            <a:pathLst>
              <a:path w="1247775" h="266700">
                <a:moveTo>
                  <a:pt x="1114424" y="266699"/>
                </a:moveTo>
                <a:lnTo>
                  <a:pt x="133349" y="266699"/>
                </a:lnTo>
                <a:lnTo>
                  <a:pt x="126798" y="266539"/>
                </a:lnTo>
                <a:lnTo>
                  <a:pt x="88432" y="258907"/>
                </a:lnTo>
                <a:lnTo>
                  <a:pt x="53906" y="240453"/>
                </a:lnTo>
                <a:lnTo>
                  <a:pt x="26245" y="212793"/>
                </a:lnTo>
                <a:lnTo>
                  <a:pt x="7791" y="178266"/>
                </a:lnTo>
                <a:lnTo>
                  <a:pt x="159" y="139900"/>
                </a:lnTo>
                <a:lnTo>
                  <a:pt x="0" y="133349"/>
                </a:lnTo>
                <a:lnTo>
                  <a:pt x="159" y="126798"/>
                </a:lnTo>
                <a:lnTo>
                  <a:pt x="7791" y="88432"/>
                </a:lnTo>
                <a:lnTo>
                  <a:pt x="26245" y="53906"/>
                </a:lnTo>
                <a:lnTo>
                  <a:pt x="53906" y="26245"/>
                </a:lnTo>
                <a:lnTo>
                  <a:pt x="88432" y="7791"/>
                </a:lnTo>
                <a:lnTo>
                  <a:pt x="126798" y="160"/>
                </a:lnTo>
                <a:lnTo>
                  <a:pt x="133349" y="0"/>
                </a:lnTo>
                <a:lnTo>
                  <a:pt x="1114424" y="0"/>
                </a:lnTo>
                <a:lnTo>
                  <a:pt x="1153133" y="5740"/>
                </a:lnTo>
                <a:lnTo>
                  <a:pt x="1188509" y="22473"/>
                </a:lnTo>
                <a:lnTo>
                  <a:pt x="1217506" y="48752"/>
                </a:lnTo>
                <a:lnTo>
                  <a:pt x="1237623" y="82318"/>
                </a:lnTo>
                <a:lnTo>
                  <a:pt x="1247134" y="120278"/>
                </a:lnTo>
                <a:lnTo>
                  <a:pt x="1247774" y="133349"/>
                </a:lnTo>
                <a:lnTo>
                  <a:pt x="1247614" y="139900"/>
                </a:lnTo>
                <a:lnTo>
                  <a:pt x="1239982" y="178266"/>
                </a:lnTo>
                <a:lnTo>
                  <a:pt x="1221528" y="212792"/>
                </a:lnTo>
                <a:lnTo>
                  <a:pt x="1193867" y="240453"/>
                </a:lnTo>
                <a:lnTo>
                  <a:pt x="1159341" y="258907"/>
                </a:lnTo>
                <a:lnTo>
                  <a:pt x="1120975" y="266539"/>
                </a:lnTo>
                <a:lnTo>
                  <a:pt x="1114424" y="266699"/>
                </a:lnTo>
                <a:close/>
              </a:path>
            </a:pathLst>
          </a:custGeom>
          <a:solidFill>
            <a:srgbClr val="33D399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object 50" descr=""/>
          <p:cNvSpPr txBox="1"/>
          <p:nvPr/>
        </p:nvSpPr>
        <p:spPr>
          <a:xfrm>
            <a:off x="6502399" y="3753498"/>
            <a:ext cx="1042035" cy="2038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25">
                <a:solidFill>
                  <a:srgbClr val="055E45"/>
                </a:solidFill>
                <a:latin typeface="Microsoft Sans Serif"/>
                <a:cs typeface="Microsoft Sans Serif"/>
              </a:rPr>
              <a:t>Source</a:t>
            </a:r>
            <a:r>
              <a:rPr dirty="0" sz="1150" spc="-30">
                <a:solidFill>
                  <a:srgbClr val="055E45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10">
                <a:solidFill>
                  <a:srgbClr val="055E45"/>
                </a:solidFill>
                <a:latin typeface="Microsoft Sans Serif"/>
                <a:cs typeface="Microsoft Sans Serif"/>
              </a:rPr>
              <a:t>citations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6388099" y="4139029"/>
            <a:ext cx="849630" cy="2330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50" spc="-60" b="1">
                <a:solidFill>
                  <a:srgbClr val="374050"/>
                </a:solidFill>
                <a:latin typeface="Arial"/>
                <a:cs typeface="Arial"/>
              </a:rPr>
              <a:t>Limitations</a:t>
            </a:r>
            <a:endParaRPr sz="1350">
              <a:latin typeface="Arial"/>
              <a:cs typeface="Arial"/>
            </a:endParaRPr>
          </a:p>
        </p:txBody>
      </p:sp>
      <p:sp>
        <p:nvSpPr>
          <p:cNvPr id="52" name="object 52" descr=""/>
          <p:cNvSpPr/>
          <p:nvPr/>
        </p:nvSpPr>
        <p:spPr>
          <a:xfrm>
            <a:off x="6400787" y="4495800"/>
            <a:ext cx="1981200" cy="533400"/>
          </a:xfrm>
          <a:custGeom>
            <a:avLst/>
            <a:gdLst/>
            <a:ahLst/>
            <a:cxnLst/>
            <a:rect l="l" t="t" r="r" b="b"/>
            <a:pathLst>
              <a:path w="1981200" h="533400">
                <a:moveTo>
                  <a:pt x="1981200" y="133350"/>
                </a:moveTo>
                <a:lnTo>
                  <a:pt x="1975459" y="94640"/>
                </a:lnTo>
                <a:lnTo>
                  <a:pt x="1958733" y="59270"/>
                </a:lnTo>
                <a:lnTo>
                  <a:pt x="1932457" y="30276"/>
                </a:lnTo>
                <a:lnTo>
                  <a:pt x="1898891" y="10160"/>
                </a:lnTo>
                <a:lnTo>
                  <a:pt x="1860931" y="647"/>
                </a:lnTo>
                <a:lnTo>
                  <a:pt x="1847850" y="0"/>
                </a:lnTo>
                <a:lnTo>
                  <a:pt x="133350" y="0"/>
                </a:lnTo>
                <a:lnTo>
                  <a:pt x="94640" y="5740"/>
                </a:lnTo>
                <a:lnTo>
                  <a:pt x="59270" y="22479"/>
                </a:lnTo>
                <a:lnTo>
                  <a:pt x="30276" y="48755"/>
                </a:lnTo>
                <a:lnTo>
                  <a:pt x="10160" y="82321"/>
                </a:lnTo>
                <a:lnTo>
                  <a:pt x="647" y="120281"/>
                </a:lnTo>
                <a:lnTo>
                  <a:pt x="0" y="133350"/>
                </a:lnTo>
                <a:lnTo>
                  <a:pt x="165" y="139903"/>
                </a:lnTo>
                <a:lnTo>
                  <a:pt x="7797" y="178269"/>
                </a:lnTo>
                <a:lnTo>
                  <a:pt x="26250" y="212801"/>
                </a:lnTo>
                <a:lnTo>
                  <a:pt x="53911" y="240461"/>
                </a:lnTo>
                <a:lnTo>
                  <a:pt x="88442" y="258914"/>
                </a:lnTo>
                <a:lnTo>
                  <a:pt x="126809" y="266547"/>
                </a:lnTo>
                <a:lnTo>
                  <a:pt x="133350" y="266700"/>
                </a:lnTo>
                <a:lnTo>
                  <a:pt x="126809" y="266865"/>
                </a:lnTo>
                <a:lnTo>
                  <a:pt x="88442" y="274497"/>
                </a:lnTo>
                <a:lnTo>
                  <a:pt x="53911" y="292950"/>
                </a:lnTo>
                <a:lnTo>
                  <a:pt x="26250" y="320611"/>
                </a:lnTo>
                <a:lnTo>
                  <a:pt x="7797" y="355142"/>
                </a:lnTo>
                <a:lnTo>
                  <a:pt x="165" y="393509"/>
                </a:lnTo>
                <a:lnTo>
                  <a:pt x="0" y="400050"/>
                </a:lnTo>
                <a:lnTo>
                  <a:pt x="165" y="406603"/>
                </a:lnTo>
                <a:lnTo>
                  <a:pt x="7797" y="444969"/>
                </a:lnTo>
                <a:lnTo>
                  <a:pt x="26250" y="479501"/>
                </a:lnTo>
                <a:lnTo>
                  <a:pt x="53911" y="507161"/>
                </a:lnTo>
                <a:lnTo>
                  <a:pt x="88442" y="525614"/>
                </a:lnTo>
                <a:lnTo>
                  <a:pt x="126809" y="533247"/>
                </a:lnTo>
                <a:lnTo>
                  <a:pt x="133350" y="533400"/>
                </a:lnTo>
                <a:lnTo>
                  <a:pt x="1409700" y="533400"/>
                </a:lnTo>
                <a:lnTo>
                  <a:pt x="1448409" y="527659"/>
                </a:lnTo>
                <a:lnTo>
                  <a:pt x="1483791" y="510933"/>
                </a:lnTo>
                <a:lnTo>
                  <a:pt x="1512785" y="484657"/>
                </a:lnTo>
                <a:lnTo>
                  <a:pt x="1532902" y="451091"/>
                </a:lnTo>
                <a:lnTo>
                  <a:pt x="1542415" y="413131"/>
                </a:lnTo>
                <a:lnTo>
                  <a:pt x="1543050" y="400050"/>
                </a:lnTo>
                <a:lnTo>
                  <a:pt x="1542897" y="393509"/>
                </a:lnTo>
                <a:lnTo>
                  <a:pt x="1535264" y="355142"/>
                </a:lnTo>
                <a:lnTo>
                  <a:pt x="1516811" y="320611"/>
                </a:lnTo>
                <a:lnTo>
                  <a:pt x="1489151" y="292950"/>
                </a:lnTo>
                <a:lnTo>
                  <a:pt x="1454619" y="274497"/>
                </a:lnTo>
                <a:lnTo>
                  <a:pt x="1416253" y="266865"/>
                </a:lnTo>
                <a:lnTo>
                  <a:pt x="1409700" y="266700"/>
                </a:lnTo>
                <a:lnTo>
                  <a:pt x="1847850" y="266700"/>
                </a:lnTo>
                <a:lnTo>
                  <a:pt x="1886559" y="260959"/>
                </a:lnTo>
                <a:lnTo>
                  <a:pt x="1921941" y="244233"/>
                </a:lnTo>
                <a:lnTo>
                  <a:pt x="1950935" y="217957"/>
                </a:lnTo>
                <a:lnTo>
                  <a:pt x="1971052" y="184391"/>
                </a:lnTo>
                <a:lnTo>
                  <a:pt x="1980565" y="146431"/>
                </a:lnTo>
                <a:lnTo>
                  <a:pt x="1981047" y="139903"/>
                </a:lnTo>
                <a:lnTo>
                  <a:pt x="1981200" y="133350"/>
                </a:lnTo>
                <a:close/>
              </a:path>
            </a:pathLst>
          </a:custGeom>
          <a:solidFill>
            <a:srgbClr val="FBA5A5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 descr=""/>
          <p:cNvSpPr txBox="1"/>
          <p:nvPr/>
        </p:nvSpPr>
        <p:spPr>
          <a:xfrm>
            <a:off x="6502399" y="4427090"/>
            <a:ext cx="1776095" cy="558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52200"/>
              </a:lnSpc>
              <a:spcBef>
                <a:spcPts val="95"/>
              </a:spcBef>
            </a:pPr>
            <a:r>
              <a:rPr dirty="0" sz="1150" spc="-20">
                <a:solidFill>
                  <a:srgbClr val="991B1B"/>
                </a:solidFill>
                <a:latin typeface="Microsoft Sans Serif"/>
                <a:cs typeface="Microsoft Sans Serif"/>
              </a:rPr>
              <a:t>Limited </a:t>
            </a:r>
            <a:r>
              <a:rPr dirty="0" sz="1150" spc="-10">
                <a:solidFill>
                  <a:srgbClr val="991B1B"/>
                </a:solidFill>
                <a:latin typeface="Microsoft Sans Serif"/>
                <a:cs typeface="Microsoft Sans Serif"/>
              </a:rPr>
              <a:t>creative</a:t>
            </a:r>
            <a:r>
              <a:rPr dirty="0" sz="1150" spc="-20">
                <a:solidFill>
                  <a:srgbClr val="991B1B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10">
                <a:solidFill>
                  <a:srgbClr val="991B1B"/>
                </a:solidFill>
                <a:latin typeface="Microsoft Sans Serif"/>
                <a:cs typeface="Microsoft Sans Serif"/>
              </a:rPr>
              <a:t>capabilities No</a:t>
            </a:r>
            <a:r>
              <a:rPr dirty="0" sz="1150" spc="-50">
                <a:solidFill>
                  <a:srgbClr val="991B1B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25">
                <a:solidFill>
                  <a:srgbClr val="991B1B"/>
                </a:solidFill>
                <a:latin typeface="Microsoft Sans Serif"/>
                <a:cs typeface="Microsoft Sans Serif"/>
              </a:rPr>
              <a:t>image</a:t>
            </a:r>
            <a:r>
              <a:rPr dirty="0" sz="1150" spc="-50">
                <a:solidFill>
                  <a:srgbClr val="991B1B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10">
                <a:solidFill>
                  <a:srgbClr val="991B1B"/>
                </a:solidFill>
                <a:latin typeface="Microsoft Sans Serif"/>
                <a:cs typeface="Microsoft Sans Serif"/>
              </a:rPr>
              <a:t>generation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54" name="object 54" descr=""/>
          <p:cNvSpPr/>
          <p:nvPr/>
        </p:nvSpPr>
        <p:spPr>
          <a:xfrm>
            <a:off x="6210298" y="5219699"/>
            <a:ext cx="2647950" cy="495300"/>
          </a:xfrm>
          <a:custGeom>
            <a:avLst/>
            <a:gdLst/>
            <a:ahLst/>
            <a:cxnLst/>
            <a:rect l="l" t="t" r="r" b="b"/>
            <a:pathLst>
              <a:path w="2647950" h="495300">
                <a:moveTo>
                  <a:pt x="2576753" y="495299"/>
                </a:moveTo>
                <a:lnTo>
                  <a:pt x="71196" y="495299"/>
                </a:lnTo>
                <a:lnTo>
                  <a:pt x="66241" y="494811"/>
                </a:lnTo>
                <a:lnTo>
                  <a:pt x="29705" y="479677"/>
                </a:lnTo>
                <a:lnTo>
                  <a:pt x="3885" y="443636"/>
                </a:lnTo>
                <a:lnTo>
                  <a:pt x="0" y="424103"/>
                </a:lnTo>
                <a:lnTo>
                  <a:pt x="0" y="419099"/>
                </a:lnTo>
                <a:lnTo>
                  <a:pt x="0" y="0"/>
                </a:lnTo>
                <a:lnTo>
                  <a:pt x="2647950" y="0"/>
                </a:lnTo>
                <a:lnTo>
                  <a:pt x="2647949" y="424103"/>
                </a:lnTo>
                <a:lnTo>
                  <a:pt x="2632328" y="465593"/>
                </a:lnTo>
                <a:lnTo>
                  <a:pt x="2596287" y="491413"/>
                </a:lnTo>
                <a:lnTo>
                  <a:pt x="2581708" y="494811"/>
                </a:lnTo>
                <a:lnTo>
                  <a:pt x="2576753" y="495299"/>
                </a:lnTo>
                <a:close/>
              </a:path>
            </a:pathLst>
          </a:custGeom>
          <a:solidFill>
            <a:srgbClr val="F2F4F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 descr=""/>
          <p:cNvSpPr txBox="1"/>
          <p:nvPr/>
        </p:nvSpPr>
        <p:spPr>
          <a:xfrm>
            <a:off x="6349999" y="5353698"/>
            <a:ext cx="2219325" cy="2038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20">
                <a:solidFill>
                  <a:srgbClr val="4A5462"/>
                </a:solidFill>
                <a:latin typeface="Microsoft Sans Serif"/>
                <a:cs typeface="Microsoft Sans Serif"/>
              </a:rPr>
              <a:t>Best</a:t>
            </a:r>
            <a:r>
              <a:rPr dirty="0" sz="1150" spc="1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150">
                <a:solidFill>
                  <a:srgbClr val="4A5462"/>
                </a:solidFill>
                <a:latin typeface="Microsoft Sans Serif"/>
                <a:cs typeface="Microsoft Sans Serif"/>
              </a:rPr>
              <a:t>for:</a:t>
            </a:r>
            <a:r>
              <a:rPr dirty="0" sz="1150" spc="1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40">
                <a:solidFill>
                  <a:srgbClr val="4A5462"/>
                </a:solidFill>
                <a:latin typeface="Microsoft Sans Serif"/>
                <a:cs typeface="Microsoft Sans Serif"/>
              </a:rPr>
              <a:t>Research</a:t>
            </a:r>
            <a:r>
              <a:rPr dirty="0" sz="1150" spc="1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100">
                <a:solidFill>
                  <a:srgbClr val="4A5462"/>
                </a:solidFill>
                <a:latin typeface="Microsoft Sans Serif"/>
                <a:cs typeface="Microsoft Sans Serif"/>
              </a:rPr>
              <a:t>&amp;</a:t>
            </a:r>
            <a:r>
              <a:rPr dirty="0" sz="1150" spc="1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150">
                <a:solidFill>
                  <a:srgbClr val="4A5462"/>
                </a:solidFill>
                <a:latin typeface="Microsoft Sans Serif"/>
                <a:cs typeface="Microsoft Sans Serif"/>
              </a:rPr>
              <a:t>fact-</a:t>
            </a:r>
            <a:r>
              <a:rPr dirty="0" sz="1150" spc="-10">
                <a:solidFill>
                  <a:srgbClr val="4A5462"/>
                </a:solidFill>
                <a:latin typeface="Microsoft Sans Serif"/>
                <a:cs typeface="Microsoft Sans Serif"/>
              </a:rPr>
              <a:t>checking</a:t>
            </a:r>
            <a:endParaRPr sz="1150">
              <a:latin typeface="Microsoft Sans Serif"/>
              <a:cs typeface="Microsoft Sans Serif"/>
            </a:endParaRPr>
          </a:p>
        </p:txBody>
      </p:sp>
      <p:grpSp>
        <p:nvGrpSpPr>
          <p:cNvPr id="56" name="object 56" descr=""/>
          <p:cNvGrpSpPr/>
          <p:nvPr/>
        </p:nvGrpSpPr>
        <p:grpSpPr>
          <a:xfrm>
            <a:off x="8753855" y="1362455"/>
            <a:ext cx="3313429" cy="4779645"/>
            <a:chOff x="8753855" y="1362455"/>
            <a:chExt cx="3313429" cy="4779645"/>
          </a:xfrm>
        </p:grpSpPr>
        <p:sp>
          <p:nvSpPr>
            <p:cNvPr id="57" name="object 57" descr=""/>
            <p:cNvSpPr/>
            <p:nvPr/>
          </p:nvSpPr>
          <p:spPr>
            <a:xfrm>
              <a:off x="8753855" y="1362455"/>
              <a:ext cx="3313429" cy="4779645"/>
            </a:xfrm>
            <a:custGeom>
              <a:avLst/>
              <a:gdLst/>
              <a:ahLst/>
              <a:cxnLst/>
              <a:rect l="l" t="t" r="r" b="b"/>
              <a:pathLst>
                <a:path w="3313429" h="4779645">
                  <a:moveTo>
                    <a:pt x="3313175" y="4779263"/>
                  </a:moveTo>
                  <a:lnTo>
                    <a:pt x="0" y="4779263"/>
                  </a:lnTo>
                  <a:lnTo>
                    <a:pt x="0" y="0"/>
                  </a:lnTo>
                  <a:lnTo>
                    <a:pt x="3313175" y="0"/>
                  </a:lnTo>
                  <a:lnTo>
                    <a:pt x="3313175" y="247268"/>
                  </a:lnTo>
                  <a:lnTo>
                    <a:pt x="485393" y="247268"/>
                  </a:lnTo>
                  <a:lnTo>
                    <a:pt x="471318" y="247948"/>
                  </a:lnTo>
                  <a:lnTo>
                    <a:pt x="430715" y="258144"/>
                  </a:lnTo>
                  <a:lnTo>
                    <a:pt x="394797" y="279644"/>
                  </a:lnTo>
                  <a:lnTo>
                    <a:pt x="366573" y="310751"/>
                  </a:lnTo>
                  <a:lnTo>
                    <a:pt x="348635" y="348731"/>
                  </a:lnTo>
                  <a:lnTo>
                    <a:pt x="342518" y="390143"/>
                  </a:lnTo>
                  <a:lnTo>
                    <a:pt x="342518" y="4200143"/>
                  </a:lnTo>
                  <a:lnTo>
                    <a:pt x="348635" y="4241555"/>
                  </a:lnTo>
                  <a:lnTo>
                    <a:pt x="366573" y="4279535"/>
                  </a:lnTo>
                  <a:lnTo>
                    <a:pt x="394797" y="4310642"/>
                  </a:lnTo>
                  <a:lnTo>
                    <a:pt x="430715" y="4332142"/>
                  </a:lnTo>
                  <a:lnTo>
                    <a:pt x="471318" y="4342338"/>
                  </a:lnTo>
                  <a:lnTo>
                    <a:pt x="485393" y="4343018"/>
                  </a:lnTo>
                  <a:lnTo>
                    <a:pt x="3313175" y="4343018"/>
                  </a:lnTo>
                  <a:lnTo>
                    <a:pt x="3313175" y="4779263"/>
                  </a:lnTo>
                  <a:close/>
                </a:path>
                <a:path w="3313429" h="4779645">
                  <a:moveTo>
                    <a:pt x="3313175" y="4343018"/>
                  </a:moveTo>
                  <a:lnTo>
                    <a:pt x="2828543" y="4343018"/>
                  </a:lnTo>
                  <a:lnTo>
                    <a:pt x="2842618" y="4342338"/>
                  </a:lnTo>
                  <a:lnTo>
                    <a:pt x="2856421" y="4340299"/>
                  </a:lnTo>
                  <a:lnTo>
                    <a:pt x="2895961" y="4326128"/>
                  </a:lnTo>
                  <a:lnTo>
                    <a:pt x="2929570" y="4301171"/>
                  </a:lnTo>
                  <a:lnTo>
                    <a:pt x="2954527" y="4267562"/>
                  </a:lnTo>
                  <a:lnTo>
                    <a:pt x="2968698" y="4228022"/>
                  </a:lnTo>
                  <a:lnTo>
                    <a:pt x="2971418" y="4200143"/>
                  </a:lnTo>
                  <a:lnTo>
                    <a:pt x="2971418" y="390143"/>
                  </a:lnTo>
                  <a:lnTo>
                    <a:pt x="2965299" y="348731"/>
                  </a:lnTo>
                  <a:lnTo>
                    <a:pt x="2947361" y="310751"/>
                  </a:lnTo>
                  <a:lnTo>
                    <a:pt x="2919137" y="279644"/>
                  </a:lnTo>
                  <a:lnTo>
                    <a:pt x="2883218" y="258144"/>
                  </a:lnTo>
                  <a:lnTo>
                    <a:pt x="2842618" y="247948"/>
                  </a:lnTo>
                  <a:lnTo>
                    <a:pt x="2828543" y="247268"/>
                  </a:lnTo>
                  <a:lnTo>
                    <a:pt x="3313175" y="247268"/>
                  </a:lnTo>
                  <a:lnTo>
                    <a:pt x="3313175" y="4343018"/>
                  </a:lnTo>
                  <a:close/>
                </a:path>
              </a:pathLst>
            </a:custGeom>
            <a:solidFill>
              <a:srgbClr val="000000">
                <a:alpha val="7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9086849" y="1600199"/>
              <a:ext cx="2647950" cy="4114800"/>
            </a:xfrm>
            <a:custGeom>
              <a:avLst/>
              <a:gdLst/>
              <a:ahLst/>
              <a:cxnLst/>
              <a:rect l="l" t="t" r="r" b="b"/>
              <a:pathLst>
                <a:path w="2647950" h="4114800">
                  <a:moveTo>
                    <a:pt x="2495549" y="4114799"/>
                  </a:moveTo>
                  <a:lnTo>
                    <a:pt x="152399" y="4114799"/>
                  </a:lnTo>
                  <a:lnTo>
                    <a:pt x="144912" y="4114616"/>
                  </a:lnTo>
                  <a:lnTo>
                    <a:pt x="101065" y="4105894"/>
                  </a:lnTo>
                  <a:lnTo>
                    <a:pt x="61606" y="4084803"/>
                  </a:lnTo>
                  <a:lnTo>
                    <a:pt x="29994" y="4053191"/>
                  </a:lnTo>
                  <a:lnTo>
                    <a:pt x="8903" y="4013732"/>
                  </a:lnTo>
                  <a:lnTo>
                    <a:pt x="183" y="3969886"/>
                  </a:lnTo>
                  <a:lnTo>
                    <a:pt x="0" y="3962399"/>
                  </a:lnTo>
                  <a:lnTo>
                    <a:pt x="0" y="152399"/>
                  </a:lnTo>
                  <a:lnTo>
                    <a:pt x="6559" y="108160"/>
                  </a:lnTo>
                  <a:lnTo>
                    <a:pt x="25682" y="67730"/>
                  </a:lnTo>
                  <a:lnTo>
                    <a:pt x="55716" y="34591"/>
                  </a:lnTo>
                  <a:lnTo>
                    <a:pt x="94077" y="11600"/>
                  </a:lnTo>
                  <a:lnTo>
                    <a:pt x="137461" y="732"/>
                  </a:lnTo>
                  <a:lnTo>
                    <a:pt x="152399" y="0"/>
                  </a:lnTo>
                  <a:lnTo>
                    <a:pt x="2495549" y="0"/>
                  </a:lnTo>
                  <a:lnTo>
                    <a:pt x="2539788" y="6560"/>
                  </a:lnTo>
                  <a:lnTo>
                    <a:pt x="2580217" y="25683"/>
                  </a:lnTo>
                  <a:lnTo>
                    <a:pt x="2613355" y="55717"/>
                  </a:lnTo>
                  <a:lnTo>
                    <a:pt x="2636347" y="94078"/>
                  </a:lnTo>
                  <a:lnTo>
                    <a:pt x="2647217" y="137461"/>
                  </a:lnTo>
                  <a:lnTo>
                    <a:pt x="2647949" y="152399"/>
                  </a:lnTo>
                  <a:lnTo>
                    <a:pt x="2647949" y="3962399"/>
                  </a:lnTo>
                  <a:lnTo>
                    <a:pt x="2641387" y="4006639"/>
                  </a:lnTo>
                  <a:lnTo>
                    <a:pt x="2622262" y="4047068"/>
                  </a:lnTo>
                  <a:lnTo>
                    <a:pt x="2592230" y="4080207"/>
                  </a:lnTo>
                  <a:lnTo>
                    <a:pt x="2553869" y="4103198"/>
                  </a:lnTo>
                  <a:lnTo>
                    <a:pt x="2510487" y="4114067"/>
                  </a:lnTo>
                  <a:lnTo>
                    <a:pt x="2495549" y="41147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9" name="object 5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086849" y="1600199"/>
              <a:ext cx="2647949" cy="571499"/>
            </a:xfrm>
            <a:prstGeom prst="rect">
              <a:avLst/>
            </a:prstGeom>
          </p:spPr>
        </p:pic>
      </p:grpSp>
      <p:sp>
        <p:nvSpPr>
          <p:cNvPr id="60" name="object 60" descr=""/>
          <p:cNvSpPr txBox="1"/>
          <p:nvPr/>
        </p:nvSpPr>
        <p:spPr>
          <a:xfrm>
            <a:off x="9226550" y="1682750"/>
            <a:ext cx="1207770" cy="3340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baseline="-4166" sz="3000">
                <a:solidFill>
                  <a:srgbClr val="FFFFFF"/>
                </a:solidFill>
                <a:latin typeface="Arial Black"/>
                <a:cs typeface="Arial Black"/>
              </a:rPr>
              <a:t></a:t>
            </a:r>
            <a:r>
              <a:rPr dirty="0" baseline="-4166" sz="3000" spc="112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dirty="0" sz="1700" spc="-95" b="1">
                <a:solidFill>
                  <a:srgbClr val="FFFFFF"/>
                </a:solidFill>
                <a:latin typeface="Arial"/>
                <a:cs typeface="Arial"/>
              </a:rPr>
              <a:t>Claude</a:t>
            </a:r>
            <a:r>
              <a:rPr dirty="0" sz="1700" spc="-1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700" spc="-315" b="1">
                <a:solidFill>
                  <a:srgbClr val="FFFFFF"/>
                </a:solidFill>
                <a:latin typeface="Arial"/>
                <a:cs typeface="Arial"/>
              </a:rPr>
              <a:t>AI</a:t>
            </a:r>
            <a:endParaRPr sz="1700">
              <a:latin typeface="Arial"/>
              <a:cs typeface="Arial"/>
            </a:endParaRPr>
          </a:p>
        </p:txBody>
      </p:sp>
      <p:sp>
        <p:nvSpPr>
          <p:cNvPr id="61" name="object 61" descr=""/>
          <p:cNvSpPr/>
          <p:nvPr/>
        </p:nvSpPr>
        <p:spPr>
          <a:xfrm>
            <a:off x="9277337" y="2781299"/>
            <a:ext cx="1981200" cy="609600"/>
          </a:xfrm>
          <a:custGeom>
            <a:avLst/>
            <a:gdLst/>
            <a:ahLst/>
            <a:cxnLst/>
            <a:rect l="l" t="t" r="r" b="b"/>
            <a:pathLst>
              <a:path w="1981200" h="609600">
                <a:moveTo>
                  <a:pt x="828675" y="133350"/>
                </a:moveTo>
                <a:lnTo>
                  <a:pt x="822934" y="94640"/>
                </a:lnTo>
                <a:lnTo>
                  <a:pt x="806208" y="59270"/>
                </a:lnTo>
                <a:lnTo>
                  <a:pt x="779932" y="30276"/>
                </a:lnTo>
                <a:lnTo>
                  <a:pt x="746366" y="10160"/>
                </a:lnTo>
                <a:lnTo>
                  <a:pt x="708406" y="647"/>
                </a:lnTo>
                <a:lnTo>
                  <a:pt x="695325" y="0"/>
                </a:lnTo>
                <a:lnTo>
                  <a:pt x="133350" y="0"/>
                </a:lnTo>
                <a:lnTo>
                  <a:pt x="94640" y="5740"/>
                </a:lnTo>
                <a:lnTo>
                  <a:pt x="59270" y="22479"/>
                </a:lnTo>
                <a:lnTo>
                  <a:pt x="30276" y="48755"/>
                </a:lnTo>
                <a:lnTo>
                  <a:pt x="10160" y="82321"/>
                </a:lnTo>
                <a:lnTo>
                  <a:pt x="647" y="120281"/>
                </a:lnTo>
                <a:lnTo>
                  <a:pt x="0" y="133350"/>
                </a:lnTo>
                <a:lnTo>
                  <a:pt x="165" y="139903"/>
                </a:lnTo>
                <a:lnTo>
                  <a:pt x="7797" y="178269"/>
                </a:lnTo>
                <a:lnTo>
                  <a:pt x="26250" y="212801"/>
                </a:lnTo>
                <a:lnTo>
                  <a:pt x="53911" y="240461"/>
                </a:lnTo>
                <a:lnTo>
                  <a:pt x="88442" y="258914"/>
                </a:lnTo>
                <a:lnTo>
                  <a:pt x="126809" y="266547"/>
                </a:lnTo>
                <a:lnTo>
                  <a:pt x="133350" y="266700"/>
                </a:lnTo>
                <a:lnTo>
                  <a:pt x="695325" y="266700"/>
                </a:lnTo>
                <a:lnTo>
                  <a:pt x="734034" y="260959"/>
                </a:lnTo>
                <a:lnTo>
                  <a:pt x="769416" y="244233"/>
                </a:lnTo>
                <a:lnTo>
                  <a:pt x="798410" y="217957"/>
                </a:lnTo>
                <a:lnTo>
                  <a:pt x="818527" y="184391"/>
                </a:lnTo>
                <a:lnTo>
                  <a:pt x="828040" y="146431"/>
                </a:lnTo>
                <a:lnTo>
                  <a:pt x="828675" y="133350"/>
                </a:lnTo>
                <a:close/>
              </a:path>
              <a:path w="1981200" h="609600">
                <a:moveTo>
                  <a:pt x="1333500" y="476250"/>
                </a:moveTo>
                <a:lnTo>
                  <a:pt x="1327759" y="437540"/>
                </a:lnTo>
                <a:lnTo>
                  <a:pt x="1311033" y="402170"/>
                </a:lnTo>
                <a:lnTo>
                  <a:pt x="1284757" y="373176"/>
                </a:lnTo>
                <a:lnTo>
                  <a:pt x="1251178" y="353060"/>
                </a:lnTo>
                <a:lnTo>
                  <a:pt x="1213231" y="343547"/>
                </a:lnTo>
                <a:lnTo>
                  <a:pt x="1200150" y="342900"/>
                </a:lnTo>
                <a:lnTo>
                  <a:pt x="133350" y="342900"/>
                </a:lnTo>
                <a:lnTo>
                  <a:pt x="94640" y="348640"/>
                </a:lnTo>
                <a:lnTo>
                  <a:pt x="59270" y="365379"/>
                </a:lnTo>
                <a:lnTo>
                  <a:pt x="30276" y="391655"/>
                </a:lnTo>
                <a:lnTo>
                  <a:pt x="10160" y="425221"/>
                </a:lnTo>
                <a:lnTo>
                  <a:pt x="647" y="463181"/>
                </a:lnTo>
                <a:lnTo>
                  <a:pt x="0" y="476250"/>
                </a:lnTo>
                <a:lnTo>
                  <a:pt x="165" y="482803"/>
                </a:lnTo>
                <a:lnTo>
                  <a:pt x="7797" y="521169"/>
                </a:lnTo>
                <a:lnTo>
                  <a:pt x="26250" y="555701"/>
                </a:lnTo>
                <a:lnTo>
                  <a:pt x="53911" y="583361"/>
                </a:lnTo>
                <a:lnTo>
                  <a:pt x="88442" y="601814"/>
                </a:lnTo>
                <a:lnTo>
                  <a:pt x="126809" y="609447"/>
                </a:lnTo>
                <a:lnTo>
                  <a:pt x="133350" y="609600"/>
                </a:lnTo>
                <a:lnTo>
                  <a:pt x="1200150" y="609600"/>
                </a:lnTo>
                <a:lnTo>
                  <a:pt x="1238859" y="603859"/>
                </a:lnTo>
                <a:lnTo>
                  <a:pt x="1274241" y="587133"/>
                </a:lnTo>
                <a:lnTo>
                  <a:pt x="1303235" y="560857"/>
                </a:lnTo>
                <a:lnTo>
                  <a:pt x="1323352" y="527291"/>
                </a:lnTo>
                <a:lnTo>
                  <a:pt x="1332865" y="489331"/>
                </a:lnTo>
                <a:lnTo>
                  <a:pt x="1333500" y="476250"/>
                </a:lnTo>
                <a:close/>
              </a:path>
              <a:path w="1981200" h="609600">
                <a:moveTo>
                  <a:pt x="1981200" y="133350"/>
                </a:moveTo>
                <a:lnTo>
                  <a:pt x="1975459" y="94640"/>
                </a:lnTo>
                <a:lnTo>
                  <a:pt x="1958733" y="59270"/>
                </a:lnTo>
                <a:lnTo>
                  <a:pt x="1932457" y="30276"/>
                </a:lnTo>
                <a:lnTo>
                  <a:pt x="1898878" y="10160"/>
                </a:lnTo>
                <a:lnTo>
                  <a:pt x="1860931" y="647"/>
                </a:lnTo>
                <a:lnTo>
                  <a:pt x="1847850" y="0"/>
                </a:lnTo>
                <a:lnTo>
                  <a:pt x="1009650" y="0"/>
                </a:lnTo>
                <a:lnTo>
                  <a:pt x="970940" y="5740"/>
                </a:lnTo>
                <a:lnTo>
                  <a:pt x="935570" y="22479"/>
                </a:lnTo>
                <a:lnTo>
                  <a:pt x="906576" y="48755"/>
                </a:lnTo>
                <a:lnTo>
                  <a:pt x="886460" y="82321"/>
                </a:lnTo>
                <a:lnTo>
                  <a:pt x="876947" y="120281"/>
                </a:lnTo>
                <a:lnTo>
                  <a:pt x="876300" y="133350"/>
                </a:lnTo>
                <a:lnTo>
                  <a:pt x="876465" y="139903"/>
                </a:lnTo>
                <a:lnTo>
                  <a:pt x="884097" y="178269"/>
                </a:lnTo>
                <a:lnTo>
                  <a:pt x="902550" y="212801"/>
                </a:lnTo>
                <a:lnTo>
                  <a:pt x="930211" y="240461"/>
                </a:lnTo>
                <a:lnTo>
                  <a:pt x="964742" y="258914"/>
                </a:lnTo>
                <a:lnTo>
                  <a:pt x="1003109" y="266547"/>
                </a:lnTo>
                <a:lnTo>
                  <a:pt x="1009650" y="266700"/>
                </a:lnTo>
                <a:lnTo>
                  <a:pt x="1847850" y="266700"/>
                </a:lnTo>
                <a:lnTo>
                  <a:pt x="1886559" y="260959"/>
                </a:lnTo>
                <a:lnTo>
                  <a:pt x="1921941" y="244233"/>
                </a:lnTo>
                <a:lnTo>
                  <a:pt x="1950935" y="217957"/>
                </a:lnTo>
                <a:lnTo>
                  <a:pt x="1971052" y="184391"/>
                </a:lnTo>
                <a:lnTo>
                  <a:pt x="1980565" y="146431"/>
                </a:lnTo>
                <a:lnTo>
                  <a:pt x="1981200" y="133350"/>
                </a:lnTo>
                <a:close/>
              </a:path>
            </a:pathLst>
          </a:custGeom>
          <a:solidFill>
            <a:srgbClr val="33D399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62" name="object 62" descr=""/>
          <p:cNvSpPr txBox="1"/>
          <p:nvPr/>
        </p:nvSpPr>
        <p:spPr>
          <a:xfrm>
            <a:off x="9264650" y="2348329"/>
            <a:ext cx="1893570" cy="99949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50" spc="-10" b="1">
                <a:solidFill>
                  <a:srgbClr val="374050"/>
                </a:solidFill>
                <a:latin typeface="Arial"/>
                <a:cs typeface="Arial"/>
              </a:rPr>
              <a:t>Strengths</a:t>
            </a:r>
            <a:endParaRPr sz="1350">
              <a:latin typeface="Arial"/>
              <a:cs typeface="Arial"/>
            </a:endParaRPr>
          </a:p>
          <a:p>
            <a:pPr marL="126364" marR="5080">
              <a:lnSpc>
                <a:spcPct val="195700"/>
              </a:lnSpc>
              <a:spcBef>
                <a:spcPts val="630"/>
              </a:spcBef>
              <a:tabLst>
                <a:tab pos="1002030" algn="l"/>
              </a:tabLst>
            </a:pPr>
            <a:r>
              <a:rPr dirty="0" sz="1150" spc="-10">
                <a:solidFill>
                  <a:srgbClr val="055E45"/>
                </a:solidFill>
                <a:latin typeface="Microsoft Sans Serif"/>
                <a:cs typeface="Microsoft Sans Serif"/>
              </a:rPr>
              <a:t>Creativity</a:t>
            </a:r>
            <a:r>
              <a:rPr dirty="0" sz="1150">
                <a:solidFill>
                  <a:srgbClr val="055E45"/>
                </a:solidFill>
                <a:latin typeface="Microsoft Sans Serif"/>
                <a:cs typeface="Microsoft Sans Serif"/>
              </a:rPr>
              <a:t>	</a:t>
            </a:r>
            <a:r>
              <a:rPr dirty="0" sz="1150" spc="-25">
                <a:solidFill>
                  <a:srgbClr val="055E45"/>
                </a:solidFill>
                <a:latin typeface="Microsoft Sans Serif"/>
                <a:cs typeface="Microsoft Sans Serif"/>
              </a:rPr>
              <a:t>Brainstorming </a:t>
            </a:r>
            <a:r>
              <a:rPr dirty="0" sz="1150" spc="-10">
                <a:solidFill>
                  <a:srgbClr val="055E45"/>
                </a:solidFill>
                <a:latin typeface="Microsoft Sans Serif"/>
                <a:cs typeface="Microsoft Sans Serif"/>
              </a:rPr>
              <a:t>Strategic</a:t>
            </a:r>
            <a:r>
              <a:rPr dirty="0" sz="1150" spc="-45">
                <a:solidFill>
                  <a:srgbClr val="055E45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10">
                <a:solidFill>
                  <a:srgbClr val="055E45"/>
                </a:solidFill>
                <a:latin typeface="Microsoft Sans Serif"/>
                <a:cs typeface="Microsoft Sans Serif"/>
              </a:rPr>
              <a:t>thinking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63" name="object 63" descr=""/>
          <p:cNvSpPr/>
          <p:nvPr/>
        </p:nvSpPr>
        <p:spPr>
          <a:xfrm>
            <a:off x="9277349" y="3467099"/>
            <a:ext cx="1619250" cy="266700"/>
          </a:xfrm>
          <a:custGeom>
            <a:avLst/>
            <a:gdLst/>
            <a:ahLst/>
            <a:cxnLst/>
            <a:rect l="l" t="t" r="r" b="b"/>
            <a:pathLst>
              <a:path w="1619250" h="266700">
                <a:moveTo>
                  <a:pt x="1485899" y="266699"/>
                </a:moveTo>
                <a:lnTo>
                  <a:pt x="133349" y="266699"/>
                </a:lnTo>
                <a:lnTo>
                  <a:pt x="126798" y="266539"/>
                </a:lnTo>
                <a:lnTo>
                  <a:pt x="88431" y="258907"/>
                </a:lnTo>
                <a:lnTo>
                  <a:pt x="53904" y="240453"/>
                </a:lnTo>
                <a:lnTo>
                  <a:pt x="26244" y="212793"/>
                </a:lnTo>
                <a:lnTo>
                  <a:pt x="7790" y="178266"/>
                </a:lnTo>
                <a:lnTo>
                  <a:pt x="159" y="139901"/>
                </a:lnTo>
                <a:lnTo>
                  <a:pt x="0" y="133349"/>
                </a:lnTo>
                <a:lnTo>
                  <a:pt x="159" y="126798"/>
                </a:lnTo>
                <a:lnTo>
                  <a:pt x="7790" y="88432"/>
                </a:lnTo>
                <a:lnTo>
                  <a:pt x="26244" y="53906"/>
                </a:lnTo>
                <a:lnTo>
                  <a:pt x="53905" y="26246"/>
                </a:lnTo>
                <a:lnTo>
                  <a:pt x="88431" y="7791"/>
                </a:lnTo>
                <a:lnTo>
                  <a:pt x="126798" y="160"/>
                </a:lnTo>
                <a:lnTo>
                  <a:pt x="133349" y="0"/>
                </a:lnTo>
                <a:lnTo>
                  <a:pt x="1485899" y="0"/>
                </a:lnTo>
                <a:lnTo>
                  <a:pt x="1524608" y="5740"/>
                </a:lnTo>
                <a:lnTo>
                  <a:pt x="1559983" y="22473"/>
                </a:lnTo>
                <a:lnTo>
                  <a:pt x="1588981" y="48752"/>
                </a:lnTo>
                <a:lnTo>
                  <a:pt x="1609098" y="82318"/>
                </a:lnTo>
                <a:lnTo>
                  <a:pt x="1618608" y="120278"/>
                </a:lnTo>
                <a:lnTo>
                  <a:pt x="1619249" y="133349"/>
                </a:lnTo>
                <a:lnTo>
                  <a:pt x="1619089" y="139901"/>
                </a:lnTo>
                <a:lnTo>
                  <a:pt x="1611457" y="178266"/>
                </a:lnTo>
                <a:lnTo>
                  <a:pt x="1593002" y="212793"/>
                </a:lnTo>
                <a:lnTo>
                  <a:pt x="1565341" y="240453"/>
                </a:lnTo>
                <a:lnTo>
                  <a:pt x="1530815" y="258907"/>
                </a:lnTo>
                <a:lnTo>
                  <a:pt x="1492450" y="266539"/>
                </a:lnTo>
                <a:lnTo>
                  <a:pt x="1485899" y="266699"/>
                </a:lnTo>
                <a:close/>
              </a:path>
            </a:pathLst>
          </a:custGeom>
          <a:solidFill>
            <a:srgbClr val="33D399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object 64" descr=""/>
          <p:cNvSpPr txBox="1"/>
          <p:nvPr/>
        </p:nvSpPr>
        <p:spPr>
          <a:xfrm>
            <a:off x="9378949" y="3486798"/>
            <a:ext cx="1417955" cy="2038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25">
                <a:solidFill>
                  <a:srgbClr val="055E45"/>
                </a:solidFill>
                <a:latin typeface="Microsoft Sans Serif"/>
                <a:cs typeface="Microsoft Sans Serif"/>
              </a:rPr>
              <a:t>Large</a:t>
            </a:r>
            <a:r>
              <a:rPr dirty="0" sz="1150" spc="-40">
                <a:solidFill>
                  <a:srgbClr val="055E45"/>
                </a:solidFill>
                <a:latin typeface="Microsoft Sans Serif"/>
                <a:cs typeface="Microsoft Sans Serif"/>
              </a:rPr>
              <a:t> </a:t>
            </a:r>
            <a:r>
              <a:rPr dirty="0" sz="1150">
                <a:solidFill>
                  <a:srgbClr val="055E45"/>
                </a:solidFill>
                <a:latin typeface="Microsoft Sans Serif"/>
                <a:cs typeface="Microsoft Sans Serif"/>
              </a:rPr>
              <a:t>context</a:t>
            </a:r>
            <a:r>
              <a:rPr dirty="0" sz="1150" spc="-35">
                <a:solidFill>
                  <a:srgbClr val="055E45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10">
                <a:solidFill>
                  <a:srgbClr val="055E45"/>
                </a:solidFill>
                <a:latin typeface="Microsoft Sans Serif"/>
                <a:cs typeface="Microsoft Sans Serif"/>
              </a:rPr>
              <a:t>window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65" name="object 65" descr=""/>
          <p:cNvSpPr txBox="1"/>
          <p:nvPr/>
        </p:nvSpPr>
        <p:spPr>
          <a:xfrm>
            <a:off x="9264650" y="3872329"/>
            <a:ext cx="849630" cy="2330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50" spc="-60" b="1">
                <a:solidFill>
                  <a:srgbClr val="374050"/>
                </a:solidFill>
                <a:latin typeface="Arial"/>
                <a:cs typeface="Arial"/>
              </a:rPr>
              <a:t>Limitations</a:t>
            </a:r>
            <a:endParaRPr sz="1350">
              <a:latin typeface="Arial"/>
              <a:cs typeface="Arial"/>
            </a:endParaRPr>
          </a:p>
        </p:txBody>
      </p:sp>
      <p:sp>
        <p:nvSpPr>
          <p:cNvPr id="66" name="object 66" descr=""/>
          <p:cNvSpPr/>
          <p:nvPr/>
        </p:nvSpPr>
        <p:spPr>
          <a:xfrm>
            <a:off x="9277349" y="4229099"/>
            <a:ext cx="1543050" cy="266700"/>
          </a:xfrm>
          <a:custGeom>
            <a:avLst/>
            <a:gdLst/>
            <a:ahLst/>
            <a:cxnLst/>
            <a:rect l="l" t="t" r="r" b="b"/>
            <a:pathLst>
              <a:path w="1543050" h="266700">
                <a:moveTo>
                  <a:pt x="1409699" y="266699"/>
                </a:moveTo>
                <a:lnTo>
                  <a:pt x="133349" y="266699"/>
                </a:lnTo>
                <a:lnTo>
                  <a:pt x="126798" y="266539"/>
                </a:lnTo>
                <a:lnTo>
                  <a:pt x="88431" y="258907"/>
                </a:lnTo>
                <a:lnTo>
                  <a:pt x="53904" y="240453"/>
                </a:lnTo>
                <a:lnTo>
                  <a:pt x="26244" y="212793"/>
                </a:lnTo>
                <a:lnTo>
                  <a:pt x="7790" y="178266"/>
                </a:lnTo>
                <a:lnTo>
                  <a:pt x="159" y="139901"/>
                </a:lnTo>
                <a:lnTo>
                  <a:pt x="0" y="133349"/>
                </a:lnTo>
                <a:lnTo>
                  <a:pt x="159" y="126798"/>
                </a:lnTo>
                <a:lnTo>
                  <a:pt x="7790" y="88432"/>
                </a:lnTo>
                <a:lnTo>
                  <a:pt x="26244" y="53906"/>
                </a:lnTo>
                <a:lnTo>
                  <a:pt x="53905" y="26246"/>
                </a:lnTo>
                <a:lnTo>
                  <a:pt x="88431" y="7791"/>
                </a:lnTo>
                <a:lnTo>
                  <a:pt x="126798" y="160"/>
                </a:lnTo>
                <a:lnTo>
                  <a:pt x="133349" y="0"/>
                </a:lnTo>
                <a:lnTo>
                  <a:pt x="1409699" y="0"/>
                </a:lnTo>
                <a:lnTo>
                  <a:pt x="1448408" y="5740"/>
                </a:lnTo>
                <a:lnTo>
                  <a:pt x="1483783" y="22473"/>
                </a:lnTo>
                <a:lnTo>
                  <a:pt x="1512781" y="48752"/>
                </a:lnTo>
                <a:lnTo>
                  <a:pt x="1532898" y="82318"/>
                </a:lnTo>
                <a:lnTo>
                  <a:pt x="1542408" y="120278"/>
                </a:lnTo>
                <a:lnTo>
                  <a:pt x="1543049" y="133349"/>
                </a:lnTo>
                <a:lnTo>
                  <a:pt x="1542889" y="139901"/>
                </a:lnTo>
                <a:lnTo>
                  <a:pt x="1535257" y="178266"/>
                </a:lnTo>
                <a:lnTo>
                  <a:pt x="1516802" y="212792"/>
                </a:lnTo>
                <a:lnTo>
                  <a:pt x="1489142" y="240453"/>
                </a:lnTo>
                <a:lnTo>
                  <a:pt x="1454615" y="258907"/>
                </a:lnTo>
                <a:lnTo>
                  <a:pt x="1416251" y="266539"/>
                </a:lnTo>
                <a:lnTo>
                  <a:pt x="1409699" y="266699"/>
                </a:lnTo>
                <a:close/>
              </a:path>
            </a:pathLst>
          </a:custGeom>
          <a:solidFill>
            <a:srgbClr val="FBA5A5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67" name="object 67" descr=""/>
          <p:cNvSpPr txBox="1"/>
          <p:nvPr/>
        </p:nvSpPr>
        <p:spPr>
          <a:xfrm>
            <a:off x="9378949" y="4248798"/>
            <a:ext cx="1340485" cy="2038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10">
                <a:solidFill>
                  <a:srgbClr val="991B1B"/>
                </a:solidFill>
                <a:latin typeface="Microsoft Sans Serif"/>
                <a:cs typeface="Microsoft Sans Serif"/>
              </a:rPr>
              <a:t>No</a:t>
            </a:r>
            <a:r>
              <a:rPr dirty="0" sz="1150" spc="-50">
                <a:solidFill>
                  <a:srgbClr val="991B1B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25">
                <a:solidFill>
                  <a:srgbClr val="991B1B"/>
                </a:solidFill>
                <a:latin typeface="Microsoft Sans Serif"/>
                <a:cs typeface="Microsoft Sans Serif"/>
              </a:rPr>
              <a:t>image</a:t>
            </a:r>
            <a:r>
              <a:rPr dirty="0" sz="1150" spc="-50">
                <a:solidFill>
                  <a:srgbClr val="991B1B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10">
                <a:solidFill>
                  <a:srgbClr val="991B1B"/>
                </a:solidFill>
                <a:latin typeface="Microsoft Sans Serif"/>
                <a:cs typeface="Microsoft Sans Serif"/>
              </a:rPr>
              <a:t>generation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68" name="object 68" descr=""/>
          <p:cNvSpPr/>
          <p:nvPr/>
        </p:nvSpPr>
        <p:spPr>
          <a:xfrm>
            <a:off x="9086849" y="5219699"/>
            <a:ext cx="2647950" cy="495300"/>
          </a:xfrm>
          <a:custGeom>
            <a:avLst/>
            <a:gdLst/>
            <a:ahLst/>
            <a:cxnLst/>
            <a:rect l="l" t="t" r="r" b="b"/>
            <a:pathLst>
              <a:path w="2647950" h="495300">
                <a:moveTo>
                  <a:pt x="2576752" y="495299"/>
                </a:moveTo>
                <a:lnTo>
                  <a:pt x="71196" y="495299"/>
                </a:lnTo>
                <a:lnTo>
                  <a:pt x="66240" y="494811"/>
                </a:lnTo>
                <a:lnTo>
                  <a:pt x="29703" y="479677"/>
                </a:lnTo>
                <a:lnTo>
                  <a:pt x="3885" y="443636"/>
                </a:lnTo>
                <a:lnTo>
                  <a:pt x="0" y="424103"/>
                </a:lnTo>
                <a:lnTo>
                  <a:pt x="0" y="419099"/>
                </a:lnTo>
                <a:lnTo>
                  <a:pt x="0" y="0"/>
                </a:lnTo>
                <a:lnTo>
                  <a:pt x="2647949" y="0"/>
                </a:lnTo>
                <a:lnTo>
                  <a:pt x="2647949" y="424103"/>
                </a:lnTo>
                <a:lnTo>
                  <a:pt x="2632326" y="465593"/>
                </a:lnTo>
                <a:lnTo>
                  <a:pt x="2596286" y="491413"/>
                </a:lnTo>
                <a:lnTo>
                  <a:pt x="2581708" y="494811"/>
                </a:lnTo>
                <a:lnTo>
                  <a:pt x="2576752" y="495299"/>
                </a:lnTo>
                <a:close/>
              </a:path>
            </a:pathLst>
          </a:custGeom>
          <a:solidFill>
            <a:srgbClr val="F2F4F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" name="object 69" descr=""/>
          <p:cNvSpPr txBox="1"/>
          <p:nvPr/>
        </p:nvSpPr>
        <p:spPr>
          <a:xfrm>
            <a:off x="9226550" y="5353698"/>
            <a:ext cx="2237105" cy="2038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20">
                <a:solidFill>
                  <a:srgbClr val="4A5462"/>
                </a:solidFill>
                <a:latin typeface="Microsoft Sans Serif"/>
                <a:cs typeface="Microsoft Sans Serif"/>
              </a:rPr>
              <a:t>Best</a:t>
            </a:r>
            <a:r>
              <a:rPr dirty="0" sz="1150" spc="-2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150">
                <a:solidFill>
                  <a:srgbClr val="4A5462"/>
                </a:solidFill>
                <a:latin typeface="Microsoft Sans Serif"/>
                <a:cs typeface="Microsoft Sans Serif"/>
              </a:rPr>
              <a:t>for:</a:t>
            </a:r>
            <a:r>
              <a:rPr dirty="0" sz="1150" spc="-2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30">
                <a:solidFill>
                  <a:srgbClr val="4A5462"/>
                </a:solidFill>
                <a:latin typeface="Microsoft Sans Serif"/>
                <a:cs typeface="Microsoft Sans Serif"/>
              </a:rPr>
              <a:t>Complex</a:t>
            </a:r>
            <a:r>
              <a:rPr dirty="0" sz="1150" spc="-2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10">
                <a:solidFill>
                  <a:srgbClr val="4A5462"/>
                </a:solidFill>
                <a:latin typeface="Microsoft Sans Serif"/>
                <a:cs typeface="Microsoft Sans Serif"/>
              </a:rPr>
              <a:t>creative</a:t>
            </a:r>
            <a:r>
              <a:rPr dirty="0" sz="1150" spc="-2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10">
                <a:solidFill>
                  <a:srgbClr val="4A5462"/>
                </a:solidFill>
                <a:latin typeface="Microsoft Sans Serif"/>
                <a:cs typeface="Microsoft Sans Serif"/>
              </a:rPr>
              <a:t>projects</a:t>
            </a:r>
            <a:endParaRPr sz="1150">
              <a:latin typeface="Microsoft Sans Serif"/>
              <a:cs typeface="Microsoft Sans Serif"/>
            </a:endParaRPr>
          </a:p>
        </p:txBody>
      </p:sp>
      <p:grpSp>
        <p:nvGrpSpPr>
          <p:cNvPr id="70" name="object 70" descr=""/>
          <p:cNvGrpSpPr/>
          <p:nvPr/>
        </p:nvGrpSpPr>
        <p:grpSpPr>
          <a:xfrm>
            <a:off x="0" y="0"/>
            <a:ext cx="12192000" cy="6667500"/>
            <a:chOff x="0" y="0"/>
            <a:chExt cx="12192000" cy="6667500"/>
          </a:xfrm>
        </p:grpSpPr>
        <p:pic>
          <p:nvPicPr>
            <p:cNvPr id="71" name="object 71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0" y="0"/>
              <a:ext cx="12191999" cy="76199"/>
            </a:xfrm>
            <a:prstGeom prst="rect">
              <a:avLst/>
            </a:prstGeom>
          </p:spPr>
        </p:pic>
        <p:sp>
          <p:nvSpPr>
            <p:cNvPr id="72" name="object 72" descr=""/>
            <p:cNvSpPr/>
            <p:nvPr/>
          </p:nvSpPr>
          <p:spPr>
            <a:xfrm>
              <a:off x="10467974" y="6343649"/>
              <a:ext cx="1533525" cy="323850"/>
            </a:xfrm>
            <a:custGeom>
              <a:avLst/>
              <a:gdLst/>
              <a:ahLst/>
              <a:cxnLst/>
              <a:rect l="l" t="t" r="r" b="b"/>
              <a:pathLst>
                <a:path w="1533525" h="323850">
                  <a:moveTo>
                    <a:pt x="1500477" y="323849"/>
                  </a:moveTo>
                  <a:lnTo>
                    <a:pt x="33047" y="323849"/>
                  </a:lnTo>
                  <a:lnTo>
                    <a:pt x="28187" y="322883"/>
                  </a:lnTo>
                  <a:lnTo>
                    <a:pt x="966" y="295662"/>
                  </a:lnTo>
                  <a:lnTo>
                    <a:pt x="0" y="290802"/>
                  </a:lnTo>
                  <a:lnTo>
                    <a:pt x="0" y="285749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1500477" y="0"/>
                  </a:lnTo>
                  <a:lnTo>
                    <a:pt x="1532557" y="28187"/>
                  </a:lnTo>
                  <a:lnTo>
                    <a:pt x="1533524" y="33047"/>
                  </a:lnTo>
                  <a:lnTo>
                    <a:pt x="1533524" y="290802"/>
                  </a:lnTo>
                  <a:lnTo>
                    <a:pt x="1505337" y="322883"/>
                  </a:lnTo>
                  <a:lnTo>
                    <a:pt x="1500477" y="32384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3" name="object 73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582274" y="6438899"/>
              <a:ext cx="133349" cy="133349"/>
            </a:xfrm>
            <a:prstGeom prst="rect">
              <a:avLst/>
            </a:prstGeom>
          </p:spPr>
        </p:pic>
      </p:grpSp>
      <p:sp>
        <p:nvSpPr>
          <p:cNvPr id="74" name="object 74" descr=""/>
          <p:cNvSpPr txBox="1"/>
          <p:nvPr/>
        </p:nvSpPr>
        <p:spPr>
          <a:xfrm>
            <a:off x="10731846" y="6384569"/>
            <a:ext cx="1193800" cy="201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solidFill>
                  <a:srgbClr val="FFFFFF"/>
                </a:solidFill>
                <a:latin typeface="Microsoft Sans Serif"/>
                <a:cs typeface="Microsoft Sans Serif"/>
              </a:rPr>
              <a:t>Made</a:t>
            </a:r>
            <a:r>
              <a:rPr dirty="0" sz="1000" spc="-3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>
                <a:solidFill>
                  <a:srgbClr val="FFFFFF"/>
                </a:solidFill>
                <a:latin typeface="Microsoft Sans Serif"/>
                <a:cs typeface="Microsoft Sans Serif"/>
              </a:rPr>
              <a:t>with</a:t>
            </a:r>
            <a:r>
              <a:rPr dirty="0" sz="1000" spc="-3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>
                <a:solidFill>
                  <a:srgbClr val="FFFFFF"/>
                </a:solidFill>
                <a:latin typeface="Microsoft Sans Serif"/>
                <a:cs typeface="Microsoft Sans Serif"/>
              </a:rPr>
              <a:t>Gens</a:t>
            </a:r>
            <a:r>
              <a:rPr dirty="0" sz="1000" spc="-315">
                <a:solidFill>
                  <a:srgbClr val="FFFFFF"/>
                </a:solidFill>
                <a:latin typeface="Microsoft Sans Serif"/>
                <a:cs typeface="Microsoft Sans Serif"/>
              </a:rPr>
              <a:t>p</a:t>
            </a:r>
            <a:r>
              <a:rPr dirty="0" baseline="-14492" sz="1725" spc="-532" b="0">
                <a:solidFill>
                  <a:srgbClr val="9CA2AF"/>
                </a:solidFill>
                <a:latin typeface="Sharp Grotesk Medium 19"/>
                <a:cs typeface="Sharp Grotesk Medium 19"/>
              </a:rPr>
              <a:t>2</a:t>
            </a:r>
            <a:r>
              <a:rPr dirty="0" sz="1000" spc="-20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baseline="-14492" sz="1725" spc="-330" b="0">
                <a:solidFill>
                  <a:srgbClr val="9CA2AF"/>
                </a:solidFill>
                <a:latin typeface="Sharp Grotesk Medium 19"/>
                <a:cs typeface="Sharp Grotesk Medium 19"/>
              </a:rPr>
              <a:t>/</a:t>
            </a:r>
            <a:r>
              <a:rPr dirty="0" sz="1000" spc="-145">
                <a:solidFill>
                  <a:srgbClr val="FFFFFF"/>
                </a:solidFill>
                <a:latin typeface="Microsoft Sans Serif"/>
                <a:cs typeface="Microsoft Sans Serif"/>
              </a:rPr>
              <a:t>r</a:t>
            </a:r>
            <a:r>
              <a:rPr dirty="0" baseline="-14492" sz="1725" spc="-817" b="0">
                <a:solidFill>
                  <a:srgbClr val="9CA2AF"/>
                </a:solidFill>
                <a:latin typeface="Sharp Grotesk Medium 19"/>
                <a:cs typeface="Sharp Grotesk Medium 19"/>
              </a:rPr>
              <a:t>3</a:t>
            </a:r>
            <a:r>
              <a:rPr dirty="0" sz="1000">
                <a:solidFill>
                  <a:srgbClr val="FFFFFF"/>
                </a:solidFill>
                <a:latin typeface="Microsoft Sans Serif"/>
                <a:cs typeface="Microsoft Sans Serif"/>
              </a:rPr>
              <a:t>k</a:t>
            </a:r>
            <a:endParaRPr sz="1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2192000" cy="8172450"/>
            <a:chOff x="0" y="0"/>
            <a:chExt cx="12192000" cy="817245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1999" cy="8172449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71849" y="438149"/>
              <a:ext cx="5448299" cy="419099"/>
            </a:xfrm>
            <a:prstGeom prst="rect">
              <a:avLst/>
            </a:prstGeom>
          </p:spPr>
        </p:pic>
      </p:grpSp>
      <p:sp>
        <p:nvSpPr>
          <p:cNvPr id="5" name="object 5" descr=""/>
          <p:cNvSpPr txBox="1"/>
          <p:nvPr/>
        </p:nvSpPr>
        <p:spPr>
          <a:xfrm>
            <a:off x="4560937" y="903348"/>
            <a:ext cx="3070225" cy="2292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Match</a:t>
            </a:r>
            <a:r>
              <a:rPr dirty="0" sz="1300" spc="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the</a:t>
            </a:r>
            <a:r>
              <a:rPr dirty="0" sz="1300" spc="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right</a:t>
            </a:r>
            <a:r>
              <a:rPr dirty="0" sz="1300" spc="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tool</a:t>
            </a:r>
            <a:r>
              <a:rPr dirty="0" sz="1300" spc="1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to</a:t>
            </a:r>
            <a:r>
              <a:rPr dirty="0" sz="1300" spc="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your</a:t>
            </a:r>
            <a:r>
              <a:rPr dirty="0" sz="1300" spc="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specific</a:t>
            </a:r>
            <a:r>
              <a:rPr dirty="0" sz="1300" spc="1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 spc="-20">
                <a:solidFill>
                  <a:srgbClr val="4A5462"/>
                </a:solidFill>
                <a:latin typeface="Microsoft Sans Serif"/>
                <a:cs typeface="Microsoft Sans Serif"/>
              </a:rPr>
              <a:t>needs</a:t>
            </a:r>
            <a:endParaRPr sz="1300">
              <a:latin typeface="Microsoft Sans Serif"/>
              <a:cs typeface="Microsoft Sans Serif"/>
            </a:endParaRPr>
          </a:p>
        </p:txBody>
      </p:sp>
      <p:grpSp>
        <p:nvGrpSpPr>
          <p:cNvPr id="6" name="object 6" descr=""/>
          <p:cNvGrpSpPr/>
          <p:nvPr/>
        </p:nvGrpSpPr>
        <p:grpSpPr>
          <a:xfrm>
            <a:off x="0" y="0"/>
            <a:ext cx="12192000" cy="8172450"/>
            <a:chOff x="0" y="0"/>
            <a:chExt cx="12192000" cy="8172450"/>
          </a:xfrm>
        </p:grpSpPr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12191999" cy="76199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7030719"/>
              <a:ext cx="12191999" cy="1141729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7199" y="2133599"/>
              <a:ext cx="523874" cy="609599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-110"/>
              <a:t>Decision</a:t>
            </a:r>
            <a:r>
              <a:rPr dirty="0" spc="-75"/>
              <a:t> </a:t>
            </a:r>
            <a:r>
              <a:rPr dirty="0" spc="-90"/>
              <a:t>Factors</a:t>
            </a:r>
          </a:p>
        </p:txBody>
      </p:sp>
      <p:sp>
        <p:nvSpPr>
          <p:cNvPr id="11" name="object 11" descr=""/>
          <p:cNvSpPr txBox="1"/>
          <p:nvPr/>
        </p:nvSpPr>
        <p:spPr>
          <a:xfrm>
            <a:off x="621754" y="2254250"/>
            <a:ext cx="196850" cy="3340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000" spc="-600">
                <a:solidFill>
                  <a:srgbClr val="FFFFFF"/>
                </a:solidFill>
                <a:latin typeface="Arial Black"/>
                <a:cs typeface="Arial Black"/>
              </a:rPr>
              <a:t>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99058" y="2036794"/>
            <a:ext cx="4248150" cy="848360"/>
          </a:xfrm>
          <a:prstGeom prst="rect">
            <a:avLst/>
          </a:prstGeom>
        </p:spPr>
        <p:txBody>
          <a:bodyPr wrap="square" lIns="0" tIns="869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dirty="0" sz="1650" spc="-55" b="1">
                <a:solidFill>
                  <a:srgbClr val="374050"/>
                </a:solidFill>
                <a:latin typeface="Arial"/>
                <a:cs typeface="Arial"/>
              </a:rPr>
              <a:t>Creativity</a:t>
            </a:r>
            <a:r>
              <a:rPr dirty="0" sz="1650" spc="-45" b="1">
                <a:solidFill>
                  <a:srgbClr val="374050"/>
                </a:solidFill>
                <a:latin typeface="Arial"/>
                <a:cs typeface="Arial"/>
              </a:rPr>
              <a:t> </a:t>
            </a:r>
            <a:r>
              <a:rPr dirty="0" sz="1650" spc="-20" b="1">
                <a:solidFill>
                  <a:srgbClr val="374050"/>
                </a:solidFill>
                <a:latin typeface="Arial"/>
                <a:cs typeface="Arial"/>
              </a:rPr>
              <a:t>Focus</a:t>
            </a:r>
            <a:endParaRPr sz="1650">
              <a:latin typeface="Arial"/>
              <a:cs typeface="Arial"/>
            </a:endParaRPr>
          </a:p>
          <a:p>
            <a:pPr marL="12700" marR="5080">
              <a:lnSpc>
                <a:spcPct val="114199"/>
              </a:lnSpc>
              <a:spcBef>
                <a:spcPts val="265"/>
              </a:spcBef>
            </a:pPr>
            <a:r>
              <a:rPr dirty="0" sz="1300" spc="-50">
                <a:solidFill>
                  <a:srgbClr val="4A5462"/>
                </a:solidFill>
                <a:latin typeface="Microsoft Sans Serif"/>
                <a:cs typeface="Microsoft Sans Serif"/>
              </a:rPr>
              <a:t>ChatGPT</a:t>
            </a:r>
            <a:r>
              <a:rPr dirty="0" sz="1300" spc="-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or</a:t>
            </a:r>
            <a:r>
              <a:rPr dirty="0" sz="1300" spc="-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 spc="-20">
                <a:solidFill>
                  <a:srgbClr val="4A5462"/>
                </a:solidFill>
                <a:latin typeface="Microsoft Sans Serif"/>
                <a:cs typeface="Microsoft Sans Serif"/>
              </a:rPr>
              <a:t>Claude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 for</a:t>
            </a:r>
            <a:r>
              <a:rPr dirty="0" sz="1300" spc="-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creative writing</a:t>
            </a:r>
            <a:r>
              <a:rPr dirty="0" sz="1350">
                <a:solidFill>
                  <a:srgbClr val="4A5462"/>
                </a:solidFill>
                <a:latin typeface="Sharp Grotesk Book 19"/>
                <a:cs typeface="Sharp Grotesk Book 19"/>
              </a:rPr>
              <a:t>,</a:t>
            </a:r>
            <a:r>
              <a:rPr dirty="0" sz="1350" spc="-65">
                <a:solidFill>
                  <a:srgbClr val="4A5462"/>
                </a:solidFill>
                <a:latin typeface="Sharp Grotesk Book 19"/>
                <a:cs typeface="Sharp Grotesk Book 19"/>
              </a:rPr>
              <a:t> </a:t>
            </a:r>
            <a:r>
              <a:rPr dirty="0" sz="1300" spc="-10">
                <a:solidFill>
                  <a:srgbClr val="4A5462"/>
                </a:solidFill>
                <a:latin typeface="Microsoft Sans Serif"/>
                <a:cs typeface="Microsoft Sans Serif"/>
              </a:rPr>
              <a:t>brainstorming</a:t>
            </a:r>
            <a:r>
              <a:rPr dirty="0" sz="1350" spc="-10">
                <a:solidFill>
                  <a:srgbClr val="4A5462"/>
                </a:solidFill>
                <a:latin typeface="Sharp Grotesk Book 19"/>
                <a:cs typeface="Sharp Grotesk Book 19"/>
              </a:rPr>
              <a:t>,</a:t>
            </a:r>
            <a:r>
              <a:rPr dirty="0" sz="1350" spc="-65">
                <a:solidFill>
                  <a:srgbClr val="4A5462"/>
                </a:solidFill>
                <a:latin typeface="Sharp Grotesk Book 19"/>
                <a:cs typeface="Sharp Grotesk Book 19"/>
              </a:rPr>
              <a:t> </a:t>
            </a:r>
            <a:r>
              <a:rPr dirty="0" sz="1300" spc="-35">
                <a:solidFill>
                  <a:srgbClr val="4A5462"/>
                </a:solidFill>
                <a:latin typeface="Microsoft Sans Serif"/>
                <a:cs typeface="Microsoft Sans Serif"/>
              </a:rPr>
              <a:t>and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content</a:t>
            </a:r>
            <a:r>
              <a:rPr dirty="0" sz="1300" spc="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 spc="-10">
                <a:solidFill>
                  <a:srgbClr val="4A5462"/>
                </a:solidFill>
                <a:latin typeface="Microsoft Sans Serif"/>
                <a:cs typeface="Microsoft Sans Serif"/>
              </a:rPr>
              <a:t>creation</a:t>
            </a:r>
            <a:endParaRPr sz="1300">
              <a:latin typeface="Microsoft Sans Serif"/>
              <a:cs typeface="Microsoft Sans Serif"/>
            </a:endParaRPr>
          </a:p>
        </p:txBody>
      </p:sp>
      <p:pic>
        <p:nvPicPr>
          <p:cNvPr id="13" name="object 13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199" y="3200399"/>
            <a:ext cx="495299" cy="609599"/>
          </a:xfrm>
          <a:prstGeom prst="rect">
            <a:avLst/>
          </a:prstGeom>
        </p:spPr>
      </p:pic>
      <p:sp>
        <p:nvSpPr>
          <p:cNvPr id="14" name="object 14" descr=""/>
          <p:cNvSpPr txBox="1"/>
          <p:nvPr/>
        </p:nvSpPr>
        <p:spPr>
          <a:xfrm>
            <a:off x="577552" y="3321050"/>
            <a:ext cx="254000" cy="3340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000" spc="-150">
                <a:solidFill>
                  <a:srgbClr val="FFFFFF"/>
                </a:solidFill>
                <a:latin typeface="Arial Black"/>
                <a:cs typeface="Arial Black"/>
              </a:rPr>
              <a:t>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67953" y="3103594"/>
            <a:ext cx="4578985" cy="848360"/>
          </a:xfrm>
          <a:prstGeom prst="rect">
            <a:avLst/>
          </a:prstGeom>
        </p:spPr>
        <p:txBody>
          <a:bodyPr wrap="square" lIns="0" tIns="869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dirty="0" sz="1650" spc="-90" b="1">
                <a:solidFill>
                  <a:srgbClr val="374050"/>
                </a:solidFill>
                <a:latin typeface="Arial"/>
                <a:cs typeface="Arial"/>
              </a:rPr>
              <a:t>Research</a:t>
            </a:r>
            <a:r>
              <a:rPr dirty="0" sz="1650" spc="-70" b="1">
                <a:solidFill>
                  <a:srgbClr val="374050"/>
                </a:solidFill>
                <a:latin typeface="Arial"/>
                <a:cs typeface="Arial"/>
              </a:rPr>
              <a:t> </a:t>
            </a:r>
            <a:r>
              <a:rPr dirty="0" sz="1650" spc="-10" b="1">
                <a:solidFill>
                  <a:srgbClr val="374050"/>
                </a:solidFill>
                <a:latin typeface="Arial"/>
                <a:cs typeface="Arial"/>
              </a:rPr>
              <a:t>Needs</a:t>
            </a:r>
            <a:endParaRPr sz="1650">
              <a:latin typeface="Arial"/>
              <a:cs typeface="Arial"/>
            </a:endParaRPr>
          </a:p>
          <a:p>
            <a:pPr marL="12700" marR="5080">
              <a:lnSpc>
                <a:spcPct val="114199"/>
              </a:lnSpc>
              <a:spcBef>
                <a:spcPts val="265"/>
              </a:spcBef>
            </a:pPr>
            <a:r>
              <a:rPr dirty="0" sz="1300" spc="-10">
                <a:solidFill>
                  <a:srgbClr val="4A5462"/>
                </a:solidFill>
                <a:latin typeface="Microsoft Sans Serif"/>
                <a:cs typeface="Microsoft Sans Serif"/>
              </a:rPr>
              <a:t>Perplexity AI</a:t>
            </a:r>
            <a:r>
              <a:rPr dirty="0" sz="1300" spc="-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for</a:t>
            </a:r>
            <a:r>
              <a:rPr dirty="0" sz="1300" spc="-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 spc="-20">
                <a:solidFill>
                  <a:srgbClr val="4A5462"/>
                </a:solidFill>
                <a:latin typeface="Microsoft Sans Serif"/>
                <a:cs typeface="Microsoft Sans Serif"/>
              </a:rPr>
              <a:t>source</a:t>
            </a:r>
            <a:r>
              <a:rPr dirty="0" sz="1350" spc="-20">
                <a:solidFill>
                  <a:srgbClr val="4A5462"/>
                </a:solidFill>
                <a:latin typeface="Sharp Grotesk Book 19"/>
                <a:cs typeface="Sharp Grotesk Book 19"/>
              </a:rPr>
              <a:t>-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backed</a:t>
            </a:r>
            <a:r>
              <a:rPr dirty="0" sz="1300" spc="-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information</a:t>
            </a:r>
            <a:r>
              <a:rPr dirty="0" sz="1300" spc="-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or</a:t>
            </a:r>
            <a:r>
              <a:rPr dirty="0" sz="1300" spc="-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 spc="-30">
                <a:solidFill>
                  <a:srgbClr val="4A5462"/>
                </a:solidFill>
                <a:latin typeface="Microsoft Sans Serif"/>
                <a:cs typeface="Microsoft Sans Serif"/>
              </a:rPr>
              <a:t>Gemini</a:t>
            </a:r>
            <a:r>
              <a:rPr dirty="0" sz="1300" spc="-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for</a:t>
            </a:r>
            <a:r>
              <a:rPr dirty="0" sz="1300" spc="-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 spc="-40">
                <a:solidFill>
                  <a:srgbClr val="4A5462"/>
                </a:solidFill>
                <a:latin typeface="Microsoft Sans Serif"/>
                <a:cs typeface="Microsoft Sans Serif"/>
              </a:rPr>
              <a:t>data</a:t>
            </a:r>
            <a:r>
              <a:rPr dirty="0" sz="1350" spc="-40">
                <a:solidFill>
                  <a:srgbClr val="4A5462"/>
                </a:solidFill>
                <a:latin typeface="Sharp Grotesk Book 19"/>
                <a:cs typeface="Sharp Grotesk Book 19"/>
              </a:rPr>
              <a:t>- </a:t>
            </a:r>
            <a:r>
              <a:rPr dirty="0" sz="1300" spc="-10">
                <a:solidFill>
                  <a:srgbClr val="4A5462"/>
                </a:solidFill>
                <a:latin typeface="Microsoft Sans Serif"/>
                <a:cs typeface="Microsoft Sans Serif"/>
              </a:rPr>
              <a:t>intensive</a:t>
            </a:r>
            <a:r>
              <a:rPr dirty="0" sz="1300" spc="-3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 spc="-10">
                <a:solidFill>
                  <a:srgbClr val="4A5462"/>
                </a:solidFill>
                <a:latin typeface="Microsoft Sans Serif"/>
                <a:cs typeface="Microsoft Sans Serif"/>
              </a:rPr>
              <a:t>projects</a:t>
            </a:r>
            <a:endParaRPr sz="1300">
              <a:latin typeface="Microsoft Sans Serif"/>
              <a:cs typeface="Microsoft Sans Serif"/>
            </a:endParaRPr>
          </a:p>
        </p:txBody>
      </p:sp>
      <p:pic>
        <p:nvPicPr>
          <p:cNvPr id="16" name="object 16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57199" y="4267199"/>
            <a:ext cx="609599" cy="609599"/>
          </a:xfrm>
          <a:prstGeom prst="rect">
            <a:avLst/>
          </a:prstGeom>
        </p:spPr>
      </p:pic>
      <p:sp>
        <p:nvSpPr>
          <p:cNvPr id="17" name="object 17" descr=""/>
          <p:cNvSpPr txBox="1"/>
          <p:nvPr/>
        </p:nvSpPr>
        <p:spPr>
          <a:xfrm>
            <a:off x="634999" y="4387850"/>
            <a:ext cx="254000" cy="3340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000" spc="-150">
                <a:solidFill>
                  <a:srgbClr val="FFFFFF"/>
                </a:solidFill>
                <a:latin typeface="Arial Black"/>
                <a:cs typeface="Arial Black"/>
              </a:rPr>
              <a:t>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82699" y="4159667"/>
            <a:ext cx="4439285" cy="630555"/>
          </a:xfrm>
          <a:prstGeom prst="rect">
            <a:avLst/>
          </a:prstGeom>
        </p:spPr>
        <p:txBody>
          <a:bodyPr wrap="square" lIns="0" tIns="977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dirty="0" sz="1650" spc="-65" b="1">
                <a:solidFill>
                  <a:srgbClr val="374050"/>
                </a:solidFill>
                <a:latin typeface="Arial"/>
                <a:cs typeface="Arial"/>
              </a:rPr>
              <a:t>Integration</a:t>
            </a:r>
            <a:r>
              <a:rPr dirty="0" sz="1650" spc="-60" b="1">
                <a:solidFill>
                  <a:srgbClr val="374050"/>
                </a:solidFill>
                <a:latin typeface="Arial"/>
                <a:cs typeface="Arial"/>
              </a:rPr>
              <a:t> </a:t>
            </a:r>
            <a:r>
              <a:rPr dirty="0" sz="1650" spc="-10" b="1">
                <a:solidFill>
                  <a:srgbClr val="374050"/>
                </a:solidFill>
                <a:latin typeface="Arial"/>
                <a:cs typeface="Arial"/>
              </a:rPr>
              <a:t>Priority</a:t>
            </a:r>
            <a:endParaRPr sz="16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dirty="0" sz="1300" spc="-20">
                <a:solidFill>
                  <a:srgbClr val="4A5462"/>
                </a:solidFill>
                <a:latin typeface="Microsoft Sans Serif"/>
                <a:cs typeface="Microsoft Sans Serif"/>
              </a:rPr>
              <a:t>Google</a:t>
            </a:r>
            <a:r>
              <a:rPr dirty="0" sz="1300" spc="-2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 spc="-30">
                <a:solidFill>
                  <a:srgbClr val="4A5462"/>
                </a:solidFill>
                <a:latin typeface="Microsoft Sans Serif"/>
                <a:cs typeface="Microsoft Sans Serif"/>
              </a:rPr>
              <a:t>Gemini</a:t>
            </a:r>
            <a:r>
              <a:rPr dirty="0" sz="1300" spc="-2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for</a:t>
            </a:r>
            <a:r>
              <a:rPr dirty="0" sz="1300" spc="-20">
                <a:solidFill>
                  <a:srgbClr val="4A5462"/>
                </a:solidFill>
                <a:latin typeface="Microsoft Sans Serif"/>
                <a:cs typeface="Microsoft Sans Serif"/>
              </a:rPr>
              <a:t> seamless Google</a:t>
            </a:r>
            <a:r>
              <a:rPr dirty="0" sz="1300" spc="-2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 spc="-10">
                <a:solidFill>
                  <a:srgbClr val="4A5462"/>
                </a:solidFill>
                <a:latin typeface="Microsoft Sans Serif"/>
                <a:cs typeface="Microsoft Sans Serif"/>
              </a:rPr>
              <a:t>Workspace</a:t>
            </a:r>
            <a:r>
              <a:rPr dirty="0" sz="1300" spc="-2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 spc="-10">
                <a:solidFill>
                  <a:srgbClr val="4A5462"/>
                </a:solidFill>
                <a:latin typeface="Microsoft Sans Serif"/>
                <a:cs typeface="Microsoft Sans Serif"/>
              </a:rPr>
              <a:t>collaboration</a:t>
            </a:r>
            <a:endParaRPr sz="1300">
              <a:latin typeface="Microsoft Sans Serif"/>
              <a:cs typeface="Microsoft Sans Serif"/>
            </a:endParaRPr>
          </a:p>
        </p:txBody>
      </p:sp>
      <p:grpSp>
        <p:nvGrpSpPr>
          <p:cNvPr id="19" name="object 19" descr=""/>
          <p:cNvGrpSpPr/>
          <p:nvPr/>
        </p:nvGrpSpPr>
        <p:grpSpPr>
          <a:xfrm>
            <a:off x="5955791" y="1286255"/>
            <a:ext cx="6111240" cy="5962015"/>
            <a:chOff x="5955791" y="1286255"/>
            <a:chExt cx="6111240" cy="5962015"/>
          </a:xfrm>
        </p:grpSpPr>
        <p:sp>
          <p:nvSpPr>
            <p:cNvPr id="20" name="object 20" descr=""/>
            <p:cNvSpPr/>
            <p:nvPr/>
          </p:nvSpPr>
          <p:spPr>
            <a:xfrm>
              <a:off x="5955791" y="1286255"/>
              <a:ext cx="6111240" cy="5962015"/>
            </a:xfrm>
            <a:custGeom>
              <a:avLst/>
              <a:gdLst/>
              <a:ahLst/>
              <a:cxnLst/>
              <a:rect l="l" t="t" r="r" b="b"/>
              <a:pathLst>
                <a:path w="6111240" h="5962015">
                  <a:moveTo>
                    <a:pt x="6111239" y="5961887"/>
                  </a:moveTo>
                  <a:lnTo>
                    <a:pt x="0" y="5961887"/>
                  </a:lnTo>
                  <a:lnTo>
                    <a:pt x="0" y="0"/>
                  </a:lnTo>
                  <a:lnTo>
                    <a:pt x="6111239" y="0"/>
                  </a:lnTo>
                  <a:lnTo>
                    <a:pt x="6111239" y="247268"/>
                  </a:lnTo>
                  <a:lnTo>
                    <a:pt x="483107" y="247268"/>
                  </a:lnTo>
                  <a:lnTo>
                    <a:pt x="469033" y="247948"/>
                  </a:lnTo>
                  <a:lnTo>
                    <a:pt x="428430" y="258144"/>
                  </a:lnTo>
                  <a:lnTo>
                    <a:pt x="392512" y="279644"/>
                  </a:lnTo>
                  <a:lnTo>
                    <a:pt x="364288" y="310751"/>
                  </a:lnTo>
                  <a:lnTo>
                    <a:pt x="346349" y="348731"/>
                  </a:lnTo>
                  <a:lnTo>
                    <a:pt x="340232" y="390143"/>
                  </a:lnTo>
                  <a:lnTo>
                    <a:pt x="340232" y="5381243"/>
                  </a:lnTo>
                  <a:lnTo>
                    <a:pt x="346350" y="5422655"/>
                  </a:lnTo>
                  <a:lnTo>
                    <a:pt x="364288" y="5460634"/>
                  </a:lnTo>
                  <a:lnTo>
                    <a:pt x="392512" y="5491742"/>
                  </a:lnTo>
                  <a:lnTo>
                    <a:pt x="428430" y="5513242"/>
                  </a:lnTo>
                  <a:lnTo>
                    <a:pt x="469033" y="5523438"/>
                  </a:lnTo>
                  <a:lnTo>
                    <a:pt x="483107" y="5524118"/>
                  </a:lnTo>
                  <a:lnTo>
                    <a:pt x="6111239" y="5524118"/>
                  </a:lnTo>
                  <a:lnTo>
                    <a:pt x="6111239" y="5961887"/>
                  </a:lnTo>
                  <a:close/>
                </a:path>
                <a:path w="6111240" h="5962015">
                  <a:moveTo>
                    <a:pt x="6111239" y="5524118"/>
                  </a:moveTo>
                  <a:lnTo>
                    <a:pt x="5626607" y="5524118"/>
                  </a:lnTo>
                  <a:lnTo>
                    <a:pt x="5640682" y="5523438"/>
                  </a:lnTo>
                  <a:lnTo>
                    <a:pt x="5654485" y="5521399"/>
                  </a:lnTo>
                  <a:lnTo>
                    <a:pt x="5694025" y="5507228"/>
                  </a:lnTo>
                  <a:lnTo>
                    <a:pt x="5727634" y="5482271"/>
                  </a:lnTo>
                  <a:lnTo>
                    <a:pt x="5752591" y="5448661"/>
                  </a:lnTo>
                  <a:lnTo>
                    <a:pt x="5766762" y="5409121"/>
                  </a:lnTo>
                  <a:lnTo>
                    <a:pt x="5769482" y="5381243"/>
                  </a:lnTo>
                  <a:lnTo>
                    <a:pt x="5769482" y="390143"/>
                  </a:lnTo>
                  <a:lnTo>
                    <a:pt x="5763363" y="348731"/>
                  </a:lnTo>
                  <a:lnTo>
                    <a:pt x="5745425" y="310751"/>
                  </a:lnTo>
                  <a:lnTo>
                    <a:pt x="5717201" y="279644"/>
                  </a:lnTo>
                  <a:lnTo>
                    <a:pt x="5681281" y="258144"/>
                  </a:lnTo>
                  <a:lnTo>
                    <a:pt x="5640681" y="247948"/>
                  </a:lnTo>
                  <a:lnTo>
                    <a:pt x="5626607" y="247268"/>
                  </a:lnTo>
                  <a:lnTo>
                    <a:pt x="6111239" y="247268"/>
                  </a:lnTo>
                  <a:lnTo>
                    <a:pt x="6111239" y="5524118"/>
                  </a:lnTo>
                  <a:close/>
                </a:path>
              </a:pathLst>
            </a:custGeom>
            <a:solidFill>
              <a:srgbClr val="000000">
                <a:alpha val="7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6286499" y="1523999"/>
              <a:ext cx="5448300" cy="5295900"/>
            </a:xfrm>
            <a:custGeom>
              <a:avLst/>
              <a:gdLst/>
              <a:ahLst/>
              <a:cxnLst/>
              <a:rect l="l" t="t" r="r" b="b"/>
              <a:pathLst>
                <a:path w="5448300" h="5295900">
                  <a:moveTo>
                    <a:pt x="5295899" y="5295899"/>
                  </a:moveTo>
                  <a:lnTo>
                    <a:pt x="152399" y="5295899"/>
                  </a:lnTo>
                  <a:lnTo>
                    <a:pt x="144912" y="5295716"/>
                  </a:lnTo>
                  <a:lnTo>
                    <a:pt x="101065" y="5286993"/>
                  </a:lnTo>
                  <a:lnTo>
                    <a:pt x="61606" y="5265903"/>
                  </a:lnTo>
                  <a:lnTo>
                    <a:pt x="29994" y="5234291"/>
                  </a:lnTo>
                  <a:lnTo>
                    <a:pt x="8903" y="5194832"/>
                  </a:lnTo>
                  <a:lnTo>
                    <a:pt x="182" y="5150986"/>
                  </a:lnTo>
                  <a:lnTo>
                    <a:pt x="0" y="5143499"/>
                  </a:lnTo>
                  <a:lnTo>
                    <a:pt x="0" y="152399"/>
                  </a:lnTo>
                  <a:lnTo>
                    <a:pt x="6559" y="108159"/>
                  </a:lnTo>
                  <a:lnTo>
                    <a:pt x="25683" y="67730"/>
                  </a:lnTo>
                  <a:lnTo>
                    <a:pt x="55716" y="34591"/>
                  </a:lnTo>
                  <a:lnTo>
                    <a:pt x="94077" y="11600"/>
                  </a:lnTo>
                  <a:lnTo>
                    <a:pt x="137461" y="732"/>
                  </a:lnTo>
                  <a:lnTo>
                    <a:pt x="152399" y="0"/>
                  </a:lnTo>
                  <a:lnTo>
                    <a:pt x="5295899" y="0"/>
                  </a:lnTo>
                  <a:lnTo>
                    <a:pt x="5340138" y="6560"/>
                  </a:lnTo>
                  <a:lnTo>
                    <a:pt x="5380567" y="25683"/>
                  </a:lnTo>
                  <a:lnTo>
                    <a:pt x="5413705" y="55717"/>
                  </a:lnTo>
                  <a:lnTo>
                    <a:pt x="5436696" y="94078"/>
                  </a:lnTo>
                  <a:lnTo>
                    <a:pt x="5447567" y="137461"/>
                  </a:lnTo>
                  <a:lnTo>
                    <a:pt x="5448299" y="152399"/>
                  </a:lnTo>
                  <a:lnTo>
                    <a:pt x="5448299" y="5143499"/>
                  </a:lnTo>
                  <a:lnTo>
                    <a:pt x="5441737" y="5187738"/>
                  </a:lnTo>
                  <a:lnTo>
                    <a:pt x="5422612" y="5228168"/>
                  </a:lnTo>
                  <a:lnTo>
                    <a:pt x="5392580" y="5261306"/>
                  </a:lnTo>
                  <a:lnTo>
                    <a:pt x="5354219" y="5284297"/>
                  </a:lnTo>
                  <a:lnTo>
                    <a:pt x="5310836" y="5295167"/>
                  </a:lnTo>
                  <a:lnTo>
                    <a:pt x="5295899" y="52958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2" name="object 22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629399" y="2819399"/>
              <a:ext cx="4800599" cy="800099"/>
            </a:xfrm>
            <a:prstGeom prst="rect">
              <a:avLst/>
            </a:prstGeom>
          </p:spPr>
        </p:pic>
        <p:sp>
          <p:nvSpPr>
            <p:cNvPr id="23" name="object 23" descr=""/>
            <p:cNvSpPr/>
            <p:nvPr/>
          </p:nvSpPr>
          <p:spPr>
            <a:xfrm>
              <a:off x="6591299" y="2819399"/>
              <a:ext cx="38100" cy="800100"/>
            </a:xfrm>
            <a:custGeom>
              <a:avLst/>
              <a:gdLst/>
              <a:ahLst/>
              <a:cxnLst/>
              <a:rect l="l" t="t" r="r" b="b"/>
              <a:pathLst>
                <a:path w="38100" h="800100">
                  <a:moveTo>
                    <a:pt x="38099" y="800099"/>
                  </a:moveTo>
                  <a:lnTo>
                    <a:pt x="2789" y="776625"/>
                  </a:lnTo>
                  <a:lnTo>
                    <a:pt x="0" y="761999"/>
                  </a:lnTo>
                  <a:lnTo>
                    <a:pt x="0" y="38099"/>
                  </a:lnTo>
                  <a:lnTo>
                    <a:pt x="23473" y="2789"/>
                  </a:lnTo>
                  <a:lnTo>
                    <a:pt x="38099" y="0"/>
                  </a:lnTo>
                  <a:lnTo>
                    <a:pt x="38099" y="800099"/>
                  </a:lnTo>
                  <a:close/>
                </a:path>
              </a:pathLst>
            </a:custGeom>
            <a:solidFill>
              <a:srgbClr val="4E45E4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4" name="object 24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629399" y="3771899"/>
              <a:ext cx="4800599" cy="800099"/>
            </a:xfrm>
            <a:prstGeom prst="rect">
              <a:avLst/>
            </a:prstGeom>
          </p:spPr>
        </p:pic>
        <p:sp>
          <p:nvSpPr>
            <p:cNvPr id="25" name="object 25" descr=""/>
            <p:cNvSpPr/>
            <p:nvPr/>
          </p:nvSpPr>
          <p:spPr>
            <a:xfrm>
              <a:off x="6591299" y="3771899"/>
              <a:ext cx="38100" cy="800100"/>
            </a:xfrm>
            <a:custGeom>
              <a:avLst/>
              <a:gdLst/>
              <a:ahLst/>
              <a:cxnLst/>
              <a:rect l="l" t="t" r="r" b="b"/>
              <a:pathLst>
                <a:path w="38100" h="800100">
                  <a:moveTo>
                    <a:pt x="38099" y="800099"/>
                  </a:moveTo>
                  <a:lnTo>
                    <a:pt x="2789" y="776625"/>
                  </a:lnTo>
                  <a:lnTo>
                    <a:pt x="0" y="761999"/>
                  </a:lnTo>
                  <a:lnTo>
                    <a:pt x="0" y="38099"/>
                  </a:lnTo>
                  <a:lnTo>
                    <a:pt x="23473" y="2789"/>
                  </a:lnTo>
                  <a:lnTo>
                    <a:pt x="38099" y="0"/>
                  </a:lnTo>
                  <a:lnTo>
                    <a:pt x="38099" y="800099"/>
                  </a:lnTo>
                  <a:close/>
                </a:path>
              </a:pathLst>
            </a:custGeom>
            <a:solidFill>
              <a:srgbClr val="4E45E4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6" name="object 26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629399" y="4724399"/>
              <a:ext cx="4800599" cy="1028699"/>
            </a:xfrm>
            <a:prstGeom prst="rect">
              <a:avLst/>
            </a:prstGeom>
          </p:spPr>
        </p:pic>
        <p:sp>
          <p:nvSpPr>
            <p:cNvPr id="27" name="object 27" descr=""/>
            <p:cNvSpPr/>
            <p:nvPr/>
          </p:nvSpPr>
          <p:spPr>
            <a:xfrm>
              <a:off x="6591299" y="4724399"/>
              <a:ext cx="38100" cy="1028700"/>
            </a:xfrm>
            <a:custGeom>
              <a:avLst/>
              <a:gdLst/>
              <a:ahLst/>
              <a:cxnLst/>
              <a:rect l="l" t="t" r="r" b="b"/>
              <a:pathLst>
                <a:path w="38100" h="1028700">
                  <a:moveTo>
                    <a:pt x="38099" y="1028699"/>
                  </a:moveTo>
                  <a:lnTo>
                    <a:pt x="2789" y="1005225"/>
                  </a:lnTo>
                  <a:lnTo>
                    <a:pt x="0" y="990599"/>
                  </a:lnTo>
                  <a:lnTo>
                    <a:pt x="0" y="38099"/>
                  </a:lnTo>
                  <a:lnTo>
                    <a:pt x="23473" y="2789"/>
                  </a:lnTo>
                  <a:lnTo>
                    <a:pt x="38099" y="0"/>
                  </a:lnTo>
                  <a:lnTo>
                    <a:pt x="38099" y="1028699"/>
                  </a:lnTo>
                  <a:close/>
                </a:path>
              </a:pathLst>
            </a:custGeom>
            <a:solidFill>
              <a:srgbClr val="4E45E4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8" name="object 28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591299" y="1828799"/>
              <a:ext cx="609599" cy="609599"/>
            </a:xfrm>
            <a:prstGeom prst="rect">
              <a:avLst/>
            </a:prstGeom>
          </p:spPr>
        </p:pic>
      </p:grpSp>
      <p:sp>
        <p:nvSpPr>
          <p:cNvPr id="29" name="object 29" descr=""/>
          <p:cNvSpPr txBox="1"/>
          <p:nvPr/>
        </p:nvSpPr>
        <p:spPr>
          <a:xfrm>
            <a:off x="6754812" y="1949450"/>
            <a:ext cx="282575" cy="3340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000" spc="75">
                <a:solidFill>
                  <a:srgbClr val="FFFFFF"/>
                </a:solidFill>
                <a:latin typeface="Arial Black"/>
                <a:cs typeface="Arial Black"/>
              </a:rPr>
              <a:t>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7340600" y="2015779"/>
            <a:ext cx="2926715" cy="3346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000" spc="-125" b="1">
                <a:solidFill>
                  <a:srgbClr val="374050"/>
                </a:solidFill>
                <a:latin typeface="Arial"/>
                <a:cs typeface="Arial"/>
              </a:rPr>
              <a:t>Premium</a:t>
            </a:r>
            <a:r>
              <a:rPr dirty="0" sz="2000" spc="-110" b="1">
                <a:solidFill>
                  <a:srgbClr val="374050"/>
                </a:solidFill>
                <a:latin typeface="Arial"/>
                <a:cs typeface="Arial"/>
              </a:rPr>
              <a:t> </a:t>
            </a:r>
            <a:r>
              <a:rPr dirty="0" sz="2000" spc="-120" b="1">
                <a:solidFill>
                  <a:srgbClr val="374050"/>
                </a:solidFill>
                <a:latin typeface="Arial"/>
                <a:cs typeface="Arial"/>
              </a:rPr>
              <a:t>Plans</a:t>
            </a:r>
            <a:r>
              <a:rPr dirty="0" sz="2000" spc="-100" b="1">
                <a:solidFill>
                  <a:srgbClr val="374050"/>
                </a:solidFill>
                <a:latin typeface="Arial"/>
                <a:cs typeface="Arial"/>
              </a:rPr>
              <a:t> </a:t>
            </a:r>
            <a:r>
              <a:rPr dirty="0" sz="2000" spc="-80" b="1">
                <a:solidFill>
                  <a:srgbClr val="374050"/>
                </a:solidFill>
                <a:latin typeface="Arial"/>
                <a:cs typeface="Arial"/>
              </a:rPr>
              <a:t>Advantage</a:t>
            </a:r>
            <a:endParaRPr sz="2000">
              <a:latin typeface="Arial"/>
              <a:cs typeface="Arial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6769100" y="2904162"/>
            <a:ext cx="4512945" cy="55435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1350" spc="-80" b="1">
                <a:solidFill>
                  <a:srgbClr val="374050"/>
                </a:solidFill>
                <a:latin typeface="Arial"/>
                <a:cs typeface="Arial"/>
              </a:rPr>
              <a:t>Advanced</a:t>
            </a:r>
            <a:r>
              <a:rPr dirty="0" sz="1350" spc="-25" b="1">
                <a:solidFill>
                  <a:srgbClr val="374050"/>
                </a:solidFill>
                <a:latin typeface="Arial"/>
                <a:cs typeface="Arial"/>
              </a:rPr>
              <a:t> </a:t>
            </a:r>
            <a:r>
              <a:rPr dirty="0" sz="1350" spc="-10" b="1">
                <a:solidFill>
                  <a:srgbClr val="374050"/>
                </a:solidFill>
                <a:latin typeface="Arial"/>
                <a:cs typeface="Arial"/>
              </a:rPr>
              <a:t>Features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1300" spc="-10">
                <a:solidFill>
                  <a:srgbClr val="4A5462"/>
                </a:solidFill>
                <a:latin typeface="Microsoft Sans Serif"/>
                <a:cs typeface="Microsoft Sans Serif"/>
              </a:rPr>
              <a:t>Larger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 context</a:t>
            </a:r>
            <a:r>
              <a:rPr dirty="0" sz="1300" spc="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windows</a:t>
            </a:r>
            <a:r>
              <a:rPr dirty="0" sz="1350">
                <a:solidFill>
                  <a:srgbClr val="4A5462"/>
                </a:solidFill>
                <a:latin typeface="Sharp Grotesk Book 19"/>
                <a:cs typeface="Sharp Grotesk Book 19"/>
              </a:rPr>
              <a:t>,</a:t>
            </a:r>
            <a:r>
              <a:rPr dirty="0" sz="1350" spc="-60">
                <a:solidFill>
                  <a:srgbClr val="4A5462"/>
                </a:solidFill>
                <a:latin typeface="Sharp Grotesk Book 19"/>
                <a:cs typeface="Sharp Grotesk Book 19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faster</a:t>
            </a:r>
            <a:r>
              <a:rPr dirty="0" sz="1300" spc="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 spc="-20">
                <a:solidFill>
                  <a:srgbClr val="4A5462"/>
                </a:solidFill>
                <a:latin typeface="Microsoft Sans Serif"/>
                <a:cs typeface="Microsoft Sans Serif"/>
              </a:rPr>
              <a:t>responses</a:t>
            </a:r>
            <a:r>
              <a:rPr dirty="0" sz="1350" spc="-20">
                <a:solidFill>
                  <a:srgbClr val="4A5462"/>
                </a:solidFill>
                <a:latin typeface="Sharp Grotesk Book 19"/>
                <a:cs typeface="Sharp Grotesk Book 19"/>
              </a:rPr>
              <a:t>,</a:t>
            </a:r>
            <a:r>
              <a:rPr dirty="0" sz="1350" spc="-60">
                <a:solidFill>
                  <a:srgbClr val="4A5462"/>
                </a:solidFill>
                <a:latin typeface="Sharp Grotesk Book 19"/>
                <a:cs typeface="Sharp Grotesk Book 19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and</a:t>
            </a:r>
            <a:r>
              <a:rPr dirty="0" sz="1300" spc="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priority </a:t>
            </a:r>
            <a:r>
              <a:rPr dirty="0" sz="1300" spc="-10">
                <a:solidFill>
                  <a:srgbClr val="4A5462"/>
                </a:solidFill>
                <a:latin typeface="Microsoft Sans Serif"/>
                <a:cs typeface="Microsoft Sans Serif"/>
              </a:rPr>
              <a:t>access</a:t>
            </a:r>
            <a:endParaRPr sz="1300">
              <a:latin typeface="Microsoft Sans Serif"/>
              <a:cs typeface="Microsoft Sans Serif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6769100" y="3848115"/>
            <a:ext cx="4331335" cy="561340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1350" spc="-90" b="1">
                <a:solidFill>
                  <a:srgbClr val="374050"/>
                </a:solidFill>
                <a:latin typeface="Arial"/>
                <a:cs typeface="Arial"/>
              </a:rPr>
              <a:t>Demanding</a:t>
            </a:r>
            <a:r>
              <a:rPr dirty="0" sz="1350" spc="-25" b="1">
                <a:solidFill>
                  <a:srgbClr val="374050"/>
                </a:solidFill>
                <a:latin typeface="Arial"/>
                <a:cs typeface="Arial"/>
              </a:rPr>
              <a:t> </a:t>
            </a:r>
            <a:r>
              <a:rPr dirty="0" sz="1350" spc="-10" b="1">
                <a:solidFill>
                  <a:srgbClr val="374050"/>
                </a:solidFill>
                <a:latin typeface="Arial"/>
                <a:cs typeface="Arial"/>
              </a:rPr>
              <a:t>Workloads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Higher</a:t>
            </a:r>
            <a:r>
              <a:rPr dirty="0" sz="1300" spc="-4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 spc="-10">
                <a:solidFill>
                  <a:srgbClr val="4A5462"/>
                </a:solidFill>
                <a:latin typeface="Microsoft Sans Serif"/>
                <a:cs typeface="Microsoft Sans Serif"/>
              </a:rPr>
              <a:t>usage</a:t>
            </a:r>
            <a:r>
              <a:rPr dirty="0" sz="1300" spc="-4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limits</a:t>
            </a:r>
            <a:r>
              <a:rPr dirty="0" sz="1300" spc="-4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for</a:t>
            </a:r>
            <a:r>
              <a:rPr dirty="0" sz="1300" spc="-4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frequent</a:t>
            </a:r>
            <a:r>
              <a:rPr dirty="0" sz="1300" spc="-3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users</a:t>
            </a:r>
            <a:r>
              <a:rPr dirty="0" sz="1300" spc="-4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and</a:t>
            </a:r>
            <a:r>
              <a:rPr dirty="0" sz="1300" spc="-4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complex</a:t>
            </a:r>
            <a:r>
              <a:rPr dirty="0" sz="1300" spc="-4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 spc="-10">
                <a:solidFill>
                  <a:srgbClr val="4A5462"/>
                </a:solidFill>
                <a:latin typeface="Microsoft Sans Serif"/>
                <a:cs typeface="Microsoft Sans Serif"/>
              </a:rPr>
              <a:t>projects</a:t>
            </a:r>
            <a:endParaRPr sz="1300">
              <a:latin typeface="Microsoft Sans Serif"/>
              <a:cs typeface="Microsoft Sans Serif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6714331" y="4800615"/>
            <a:ext cx="4592955" cy="1689735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67310">
              <a:lnSpc>
                <a:spcPct val="100000"/>
              </a:lnSpc>
              <a:spcBef>
                <a:spcPts val="600"/>
              </a:spcBef>
            </a:pPr>
            <a:r>
              <a:rPr dirty="0" sz="1350" spc="-95" b="1">
                <a:solidFill>
                  <a:srgbClr val="374050"/>
                </a:solidFill>
                <a:latin typeface="Arial"/>
                <a:cs typeface="Arial"/>
              </a:rPr>
              <a:t>Enhanced</a:t>
            </a:r>
            <a:r>
              <a:rPr dirty="0" sz="1350" spc="-25" b="1">
                <a:solidFill>
                  <a:srgbClr val="374050"/>
                </a:solidFill>
                <a:latin typeface="Arial"/>
                <a:cs typeface="Arial"/>
              </a:rPr>
              <a:t> </a:t>
            </a:r>
            <a:r>
              <a:rPr dirty="0" sz="1350" spc="-10" b="1">
                <a:solidFill>
                  <a:srgbClr val="374050"/>
                </a:solidFill>
                <a:latin typeface="Arial"/>
                <a:cs typeface="Arial"/>
              </a:rPr>
              <a:t>Capabilities</a:t>
            </a:r>
            <a:endParaRPr sz="1350">
              <a:latin typeface="Arial"/>
              <a:cs typeface="Arial"/>
            </a:endParaRPr>
          </a:p>
          <a:p>
            <a:pPr marL="67310" marR="647700">
              <a:lnSpc>
                <a:spcPct val="115399"/>
              </a:lnSpc>
              <a:spcBef>
                <a:spcPts val="290"/>
              </a:spcBef>
            </a:pP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Access</a:t>
            </a:r>
            <a:r>
              <a:rPr dirty="0" sz="1300" spc="-5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to</a:t>
            </a:r>
            <a:r>
              <a:rPr dirty="0" sz="1300" spc="-5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newer</a:t>
            </a:r>
            <a:r>
              <a:rPr dirty="0" sz="1300" spc="-5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models</a:t>
            </a:r>
            <a:r>
              <a:rPr dirty="0" sz="1300" spc="-5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and</a:t>
            </a:r>
            <a:r>
              <a:rPr dirty="0" sz="1300" spc="-45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 spc="-10">
                <a:solidFill>
                  <a:srgbClr val="4A5462"/>
                </a:solidFill>
                <a:latin typeface="Microsoft Sans Serif"/>
                <a:cs typeface="Microsoft Sans Serif"/>
              </a:rPr>
              <a:t>exclusive</a:t>
            </a:r>
            <a:r>
              <a:rPr dirty="0" sz="1300" spc="-5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tools</a:t>
            </a:r>
            <a:r>
              <a:rPr dirty="0" sz="1300" spc="-5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>
                <a:solidFill>
                  <a:srgbClr val="4A5462"/>
                </a:solidFill>
                <a:latin typeface="Microsoft Sans Serif"/>
                <a:cs typeface="Microsoft Sans Serif"/>
              </a:rPr>
              <a:t>like</a:t>
            </a:r>
            <a:r>
              <a:rPr dirty="0" sz="1300" spc="-50">
                <a:solidFill>
                  <a:srgbClr val="4A5462"/>
                </a:solidFill>
                <a:latin typeface="Microsoft Sans Serif"/>
                <a:cs typeface="Microsoft Sans Serif"/>
              </a:rPr>
              <a:t> </a:t>
            </a:r>
            <a:r>
              <a:rPr dirty="0" sz="1300" spc="-20">
                <a:solidFill>
                  <a:srgbClr val="4A5462"/>
                </a:solidFill>
                <a:latin typeface="Microsoft Sans Serif"/>
                <a:cs typeface="Microsoft Sans Serif"/>
              </a:rPr>
              <a:t>code </a:t>
            </a:r>
            <a:r>
              <a:rPr dirty="0" sz="1300" spc="-10">
                <a:solidFill>
                  <a:srgbClr val="4A5462"/>
                </a:solidFill>
                <a:latin typeface="Microsoft Sans Serif"/>
                <a:cs typeface="Microsoft Sans Serif"/>
              </a:rPr>
              <a:t>interpreters</a:t>
            </a:r>
            <a:endParaRPr sz="13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1887220" marR="5080" indent="-1875155">
              <a:lnSpc>
                <a:spcPct val="115599"/>
              </a:lnSpc>
            </a:pPr>
            <a:r>
              <a:rPr dirty="0" sz="1500" spc="-30">
                <a:solidFill>
                  <a:srgbClr val="4E45E4"/>
                </a:solidFill>
                <a:latin typeface="Microsoft Sans Serif"/>
                <a:cs typeface="Microsoft Sans Serif"/>
              </a:rPr>
              <a:t>Consider </a:t>
            </a:r>
            <a:r>
              <a:rPr dirty="0" sz="1500" spc="-40">
                <a:solidFill>
                  <a:srgbClr val="4E45E4"/>
                </a:solidFill>
                <a:latin typeface="Microsoft Sans Serif"/>
                <a:cs typeface="Microsoft Sans Serif"/>
              </a:rPr>
              <a:t>premium</a:t>
            </a:r>
            <a:r>
              <a:rPr dirty="0" sz="1500" spc="-25">
                <a:solidFill>
                  <a:srgbClr val="4E45E4"/>
                </a:solidFill>
                <a:latin typeface="Microsoft Sans Serif"/>
                <a:cs typeface="Microsoft Sans Serif"/>
              </a:rPr>
              <a:t> </a:t>
            </a:r>
            <a:r>
              <a:rPr dirty="0" sz="1500" spc="-30">
                <a:solidFill>
                  <a:srgbClr val="4E45E4"/>
                </a:solidFill>
                <a:latin typeface="Microsoft Sans Serif"/>
                <a:cs typeface="Microsoft Sans Serif"/>
              </a:rPr>
              <a:t>plans</a:t>
            </a:r>
            <a:r>
              <a:rPr dirty="0" sz="1500" spc="-25">
                <a:solidFill>
                  <a:srgbClr val="4E45E4"/>
                </a:solidFill>
                <a:latin typeface="Microsoft Sans Serif"/>
                <a:cs typeface="Microsoft Sans Serif"/>
              </a:rPr>
              <a:t> </a:t>
            </a:r>
            <a:r>
              <a:rPr dirty="0" sz="1500">
                <a:solidFill>
                  <a:srgbClr val="4E45E4"/>
                </a:solidFill>
                <a:latin typeface="Microsoft Sans Serif"/>
                <a:cs typeface="Microsoft Sans Serif"/>
              </a:rPr>
              <a:t>for</a:t>
            </a:r>
            <a:r>
              <a:rPr dirty="0" sz="1500" spc="-25">
                <a:solidFill>
                  <a:srgbClr val="4E45E4"/>
                </a:solidFill>
                <a:latin typeface="Microsoft Sans Serif"/>
                <a:cs typeface="Microsoft Sans Serif"/>
              </a:rPr>
              <a:t> </a:t>
            </a:r>
            <a:r>
              <a:rPr dirty="0" sz="1500" spc="-30">
                <a:solidFill>
                  <a:srgbClr val="4E45E4"/>
                </a:solidFill>
                <a:latin typeface="Microsoft Sans Serif"/>
                <a:cs typeface="Microsoft Sans Serif"/>
              </a:rPr>
              <a:t>professional</a:t>
            </a:r>
            <a:r>
              <a:rPr dirty="0" sz="1500" spc="-25">
                <a:solidFill>
                  <a:srgbClr val="4E45E4"/>
                </a:solidFill>
                <a:latin typeface="Microsoft Sans Serif"/>
                <a:cs typeface="Microsoft Sans Serif"/>
              </a:rPr>
              <a:t> </a:t>
            </a:r>
            <a:r>
              <a:rPr dirty="0" sz="1500">
                <a:solidFill>
                  <a:srgbClr val="4E45E4"/>
                </a:solidFill>
                <a:latin typeface="Microsoft Sans Serif"/>
                <a:cs typeface="Microsoft Sans Serif"/>
              </a:rPr>
              <a:t>or</a:t>
            </a:r>
            <a:r>
              <a:rPr dirty="0" sz="1500" spc="-25">
                <a:solidFill>
                  <a:srgbClr val="4E45E4"/>
                </a:solidFill>
                <a:latin typeface="Microsoft Sans Serif"/>
                <a:cs typeface="Microsoft Sans Serif"/>
              </a:rPr>
              <a:t> </a:t>
            </a:r>
            <a:r>
              <a:rPr dirty="0" sz="1500" spc="-45">
                <a:solidFill>
                  <a:srgbClr val="4E45E4"/>
                </a:solidFill>
                <a:latin typeface="Microsoft Sans Serif"/>
                <a:cs typeface="Microsoft Sans Serif"/>
              </a:rPr>
              <a:t>high</a:t>
            </a:r>
            <a:r>
              <a:rPr dirty="0" sz="1550" spc="-45">
                <a:solidFill>
                  <a:srgbClr val="4E45E4"/>
                </a:solidFill>
                <a:latin typeface="Verdana"/>
                <a:cs typeface="Verdana"/>
              </a:rPr>
              <a:t>-</a:t>
            </a:r>
            <a:r>
              <a:rPr dirty="0" sz="1500" spc="-30">
                <a:solidFill>
                  <a:srgbClr val="4E45E4"/>
                </a:solidFill>
                <a:latin typeface="Microsoft Sans Serif"/>
                <a:cs typeface="Microsoft Sans Serif"/>
              </a:rPr>
              <a:t>volume </a:t>
            </a:r>
            <a:r>
              <a:rPr dirty="0" sz="1500" spc="-25">
                <a:solidFill>
                  <a:srgbClr val="4E45E4"/>
                </a:solidFill>
                <a:latin typeface="Microsoft Sans Serif"/>
                <a:cs typeface="Microsoft Sans Serif"/>
              </a:rPr>
              <a:t>use</a:t>
            </a:r>
            <a:r>
              <a:rPr dirty="0" sz="1500" spc="-75">
                <a:solidFill>
                  <a:srgbClr val="4E45E4"/>
                </a:solidFill>
                <a:latin typeface="Microsoft Sans Serif"/>
                <a:cs typeface="Microsoft Sans Serif"/>
              </a:rPr>
              <a:t> </a:t>
            </a:r>
            <a:r>
              <a:rPr dirty="0" sz="1500" spc="-20">
                <a:solidFill>
                  <a:srgbClr val="4E45E4"/>
                </a:solidFill>
                <a:latin typeface="Microsoft Sans Serif"/>
                <a:cs typeface="Microsoft Sans Serif"/>
              </a:rPr>
              <a:t>cases</a:t>
            </a:r>
            <a:endParaRPr sz="1500">
              <a:latin typeface="Microsoft Sans Serif"/>
              <a:cs typeface="Microsoft Sans Serif"/>
            </a:endParaRPr>
          </a:p>
        </p:txBody>
      </p:sp>
      <p:grpSp>
        <p:nvGrpSpPr>
          <p:cNvPr id="34" name="object 34" descr=""/>
          <p:cNvGrpSpPr/>
          <p:nvPr/>
        </p:nvGrpSpPr>
        <p:grpSpPr>
          <a:xfrm>
            <a:off x="2476499" y="7124699"/>
            <a:ext cx="7239000" cy="590550"/>
            <a:chOff x="2476499" y="7124699"/>
            <a:chExt cx="7239000" cy="590550"/>
          </a:xfrm>
        </p:grpSpPr>
        <p:pic>
          <p:nvPicPr>
            <p:cNvPr id="35" name="object 35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476499" y="7124699"/>
              <a:ext cx="7238999" cy="590549"/>
            </a:xfrm>
            <a:prstGeom prst="rect">
              <a:avLst/>
            </a:prstGeom>
          </p:spPr>
        </p:pic>
        <p:sp>
          <p:nvSpPr>
            <p:cNvPr id="36" name="object 36" descr=""/>
            <p:cNvSpPr/>
            <p:nvPr/>
          </p:nvSpPr>
          <p:spPr>
            <a:xfrm>
              <a:off x="2486024" y="7134224"/>
              <a:ext cx="7219950" cy="571500"/>
            </a:xfrm>
            <a:custGeom>
              <a:avLst/>
              <a:gdLst/>
              <a:ahLst/>
              <a:cxnLst/>
              <a:rect l="l" t="t" r="r" b="b"/>
              <a:pathLst>
                <a:path w="7219950" h="571500">
                  <a:moveTo>
                    <a:pt x="7148752" y="571499"/>
                  </a:moveTo>
                  <a:lnTo>
                    <a:pt x="71196" y="571499"/>
                  </a:lnTo>
                  <a:lnTo>
                    <a:pt x="66241" y="571011"/>
                  </a:lnTo>
                  <a:lnTo>
                    <a:pt x="29705" y="555877"/>
                  </a:lnTo>
                  <a:lnTo>
                    <a:pt x="3885" y="519836"/>
                  </a:lnTo>
                  <a:lnTo>
                    <a:pt x="0" y="500303"/>
                  </a:lnTo>
                  <a:lnTo>
                    <a:pt x="0" y="495299"/>
                  </a:lnTo>
                  <a:lnTo>
                    <a:pt x="0" y="71196"/>
                  </a:lnTo>
                  <a:lnTo>
                    <a:pt x="15622" y="29705"/>
                  </a:lnTo>
                  <a:lnTo>
                    <a:pt x="51661" y="3885"/>
                  </a:lnTo>
                  <a:lnTo>
                    <a:pt x="71196" y="0"/>
                  </a:lnTo>
                  <a:lnTo>
                    <a:pt x="7148752" y="0"/>
                  </a:lnTo>
                  <a:lnTo>
                    <a:pt x="7190242" y="15621"/>
                  </a:lnTo>
                  <a:lnTo>
                    <a:pt x="7216062" y="51661"/>
                  </a:lnTo>
                  <a:lnTo>
                    <a:pt x="7219949" y="71196"/>
                  </a:lnTo>
                  <a:lnTo>
                    <a:pt x="7219949" y="500303"/>
                  </a:lnTo>
                  <a:lnTo>
                    <a:pt x="7204326" y="541793"/>
                  </a:lnTo>
                  <a:lnTo>
                    <a:pt x="7168286" y="567612"/>
                  </a:lnTo>
                  <a:lnTo>
                    <a:pt x="7153707" y="571011"/>
                  </a:lnTo>
                  <a:lnTo>
                    <a:pt x="7148752" y="5714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7" name="object 37" descr=""/>
          <p:cNvSpPr txBox="1"/>
          <p:nvPr/>
        </p:nvSpPr>
        <p:spPr>
          <a:xfrm>
            <a:off x="2775743" y="7271284"/>
            <a:ext cx="6640830" cy="25717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500" spc="-90" b="1">
                <a:latin typeface="Arial"/>
                <a:cs typeface="Arial"/>
              </a:rPr>
              <a:t>Choose</a:t>
            </a:r>
            <a:r>
              <a:rPr dirty="0" sz="1500" spc="-60" b="1">
                <a:latin typeface="Arial"/>
                <a:cs typeface="Arial"/>
              </a:rPr>
              <a:t> </a:t>
            </a:r>
            <a:r>
              <a:rPr dirty="0" sz="1500" spc="-75" b="1">
                <a:latin typeface="Arial"/>
                <a:cs typeface="Arial"/>
              </a:rPr>
              <a:t>based</a:t>
            </a:r>
            <a:r>
              <a:rPr dirty="0" sz="1500" spc="-55" b="1">
                <a:latin typeface="Arial"/>
                <a:cs typeface="Arial"/>
              </a:rPr>
              <a:t> </a:t>
            </a:r>
            <a:r>
              <a:rPr dirty="0" sz="1500" spc="-105" b="1">
                <a:latin typeface="Arial"/>
                <a:cs typeface="Arial"/>
              </a:rPr>
              <a:t>on</a:t>
            </a:r>
            <a:r>
              <a:rPr dirty="0" sz="1500" spc="-55" b="1">
                <a:latin typeface="Arial"/>
                <a:cs typeface="Arial"/>
              </a:rPr>
              <a:t> </a:t>
            </a:r>
            <a:r>
              <a:rPr dirty="0" sz="1500" spc="-80" b="1">
                <a:latin typeface="Arial"/>
                <a:cs typeface="Arial"/>
              </a:rPr>
              <a:t>your</a:t>
            </a:r>
            <a:r>
              <a:rPr dirty="0" sz="1500" spc="-55" b="1">
                <a:latin typeface="Arial"/>
                <a:cs typeface="Arial"/>
              </a:rPr>
              <a:t> </a:t>
            </a:r>
            <a:r>
              <a:rPr dirty="0" sz="1500" spc="-60" b="1">
                <a:latin typeface="Arial"/>
                <a:cs typeface="Arial"/>
              </a:rPr>
              <a:t>specific</a:t>
            </a:r>
            <a:r>
              <a:rPr dirty="0" sz="1500" spc="-55" b="1">
                <a:latin typeface="Arial"/>
                <a:cs typeface="Arial"/>
              </a:rPr>
              <a:t> </a:t>
            </a:r>
            <a:r>
              <a:rPr dirty="0" sz="1500" spc="-65" b="1">
                <a:latin typeface="Arial"/>
                <a:cs typeface="Arial"/>
              </a:rPr>
              <a:t>task</a:t>
            </a:r>
            <a:r>
              <a:rPr dirty="0" sz="1500" spc="-55" b="1">
                <a:latin typeface="Arial"/>
                <a:cs typeface="Arial"/>
              </a:rPr>
              <a:t> </a:t>
            </a:r>
            <a:r>
              <a:rPr dirty="0" sz="1500" spc="-80" b="1">
                <a:latin typeface="Arial"/>
                <a:cs typeface="Arial"/>
              </a:rPr>
              <a:t>requirements</a:t>
            </a:r>
            <a:r>
              <a:rPr dirty="0" sz="1500" spc="-55" b="1">
                <a:latin typeface="Arial"/>
                <a:cs typeface="Arial"/>
              </a:rPr>
              <a:t> </a:t>
            </a:r>
            <a:r>
              <a:rPr dirty="0" sz="1500" spc="-60" b="1">
                <a:latin typeface="Arial"/>
                <a:cs typeface="Arial"/>
              </a:rPr>
              <a:t>rather</a:t>
            </a:r>
            <a:r>
              <a:rPr dirty="0" sz="1500" spc="-55" b="1">
                <a:latin typeface="Arial"/>
                <a:cs typeface="Arial"/>
              </a:rPr>
              <a:t> </a:t>
            </a:r>
            <a:r>
              <a:rPr dirty="0" sz="1500" spc="-70" b="1">
                <a:latin typeface="Arial"/>
                <a:cs typeface="Arial"/>
              </a:rPr>
              <a:t>than</a:t>
            </a:r>
            <a:r>
              <a:rPr dirty="0" sz="1500" spc="-60" b="1">
                <a:latin typeface="Arial"/>
                <a:cs typeface="Arial"/>
              </a:rPr>
              <a:t> </a:t>
            </a:r>
            <a:r>
              <a:rPr dirty="0" sz="1500" spc="-65" b="1">
                <a:latin typeface="Arial"/>
                <a:cs typeface="Arial"/>
              </a:rPr>
              <a:t>general</a:t>
            </a:r>
            <a:r>
              <a:rPr dirty="0" sz="1500" spc="-55" b="1">
                <a:latin typeface="Arial"/>
                <a:cs typeface="Arial"/>
              </a:rPr>
              <a:t> </a:t>
            </a:r>
            <a:r>
              <a:rPr dirty="0" sz="1500" spc="-30" b="1">
                <a:latin typeface="Arial"/>
                <a:cs typeface="Arial"/>
              </a:rPr>
              <a:t>popularity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38" name="object 38" descr=""/>
          <p:cNvGrpSpPr/>
          <p:nvPr/>
        </p:nvGrpSpPr>
        <p:grpSpPr>
          <a:xfrm>
            <a:off x="10467974" y="7658100"/>
            <a:ext cx="1533525" cy="323850"/>
            <a:chOff x="10467974" y="7658100"/>
            <a:chExt cx="1533525" cy="323850"/>
          </a:xfrm>
        </p:grpSpPr>
        <p:sp>
          <p:nvSpPr>
            <p:cNvPr id="39" name="object 39" descr=""/>
            <p:cNvSpPr/>
            <p:nvPr/>
          </p:nvSpPr>
          <p:spPr>
            <a:xfrm>
              <a:off x="10467974" y="7658100"/>
              <a:ext cx="1533525" cy="323850"/>
            </a:xfrm>
            <a:custGeom>
              <a:avLst/>
              <a:gdLst/>
              <a:ahLst/>
              <a:cxnLst/>
              <a:rect l="l" t="t" r="r" b="b"/>
              <a:pathLst>
                <a:path w="1533525" h="323850">
                  <a:moveTo>
                    <a:pt x="1500477" y="323849"/>
                  </a:moveTo>
                  <a:lnTo>
                    <a:pt x="33047" y="323849"/>
                  </a:lnTo>
                  <a:lnTo>
                    <a:pt x="28187" y="322883"/>
                  </a:lnTo>
                  <a:lnTo>
                    <a:pt x="966" y="295662"/>
                  </a:lnTo>
                  <a:lnTo>
                    <a:pt x="0" y="290802"/>
                  </a:lnTo>
                  <a:lnTo>
                    <a:pt x="0" y="285749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1500477" y="0"/>
                  </a:lnTo>
                  <a:lnTo>
                    <a:pt x="1532557" y="28187"/>
                  </a:lnTo>
                  <a:lnTo>
                    <a:pt x="1533524" y="33047"/>
                  </a:lnTo>
                  <a:lnTo>
                    <a:pt x="1533524" y="290802"/>
                  </a:lnTo>
                  <a:lnTo>
                    <a:pt x="1505337" y="322883"/>
                  </a:lnTo>
                  <a:lnTo>
                    <a:pt x="1500477" y="32384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0" name="object 40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0582274" y="7753349"/>
              <a:ext cx="133349" cy="133349"/>
            </a:xfrm>
            <a:prstGeom prst="rect">
              <a:avLst/>
            </a:prstGeom>
          </p:spPr>
        </p:pic>
      </p:grpSp>
      <p:sp>
        <p:nvSpPr>
          <p:cNvPr id="41" name="object 41" descr=""/>
          <p:cNvSpPr txBox="1"/>
          <p:nvPr/>
        </p:nvSpPr>
        <p:spPr>
          <a:xfrm>
            <a:off x="10731846" y="7699019"/>
            <a:ext cx="1193800" cy="201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solidFill>
                  <a:srgbClr val="FFFFFF"/>
                </a:solidFill>
                <a:latin typeface="Microsoft Sans Serif"/>
                <a:cs typeface="Microsoft Sans Serif"/>
              </a:rPr>
              <a:t>Made</a:t>
            </a:r>
            <a:r>
              <a:rPr dirty="0" sz="1000" spc="-3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>
                <a:solidFill>
                  <a:srgbClr val="FFFFFF"/>
                </a:solidFill>
                <a:latin typeface="Microsoft Sans Serif"/>
                <a:cs typeface="Microsoft Sans Serif"/>
              </a:rPr>
              <a:t>with</a:t>
            </a:r>
            <a:r>
              <a:rPr dirty="0" sz="1000" spc="-3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>
                <a:solidFill>
                  <a:srgbClr val="FFFFFF"/>
                </a:solidFill>
                <a:latin typeface="Microsoft Sans Serif"/>
                <a:cs typeface="Microsoft Sans Serif"/>
              </a:rPr>
              <a:t>Gens</a:t>
            </a:r>
            <a:r>
              <a:rPr dirty="0" sz="1000" spc="-320">
                <a:solidFill>
                  <a:srgbClr val="FFFFFF"/>
                </a:solidFill>
                <a:latin typeface="Microsoft Sans Serif"/>
                <a:cs typeface="Microsoft Sans Serif"/>
              </a:rPr>
              <a:t>p</a:t>
            </a:r>
            <a:r>
              <a:rPr dirty="0" baseline="-14492" sz="1725" spc="-547" b="0">
                <a:solidFill>
                  <a:srgbClr val="9CA2AF"/>
                </a:solidFill>
                <a:latin typeface="Sharp Grotesk Medium 19"/>
                <a:cs typeface="Sharp Grotesk Medium 19"/>
              </a:rPr>
              <a:t>3</a:t>
            </a:r>
            <a:r>
              <a:rPr dirty="0" sz="1000" spc="-20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baseline="-14492" sz="1725" spc="-330" b="0">
                <a:solidFill>
                  <a:srgbClr val="9CA2AF"/>
                </a:solidFill>
                <a:latin typeface="Sharp Grotesk Medium 19"/>
                <a:cs typeface="Sharp Grotesk Medium 19"/>
              </a:rPr>
              <a:t>/</a:t>
            </a:r>
            <a:r>
              <a:rPr dirty="0" sz="1000" spc="-145">
                <a:solidFill>
                  <a:srgbClr val="FFFFFF"/>
                </a:solidFill>
                <a:latin typeface="Microsoft Sans Serif"/>
                <a:cs typeface="Microsoft Sans Serif"/>
              </a:rPr>
              <a:t>r</a:t>
            </a:r>
            <a:r>
              <a:rPr dirty="0" baseline="-14492" sz="1725" spc="-817" b="0">
                <a:solidFill>
                  <a:srgbClr val="9CA2AF"/>
                </a:solidFill>
                <a:latin typeface="Sharp Grotesk Medium 19"/>
                <a:cs typeface="Sharp Grotesk Medium 19"/>
              </a:rPr>
              <a:t>3</a:t>
            </a:r>
            <a:r>
              <a:rPr dirty="0" sz="1000">
                <a:solidFill>
                  <a:srgbClr val="FFFFFF"/>
                </a:solidFill>
                <a:latin typeface="Microsoft Sans Serif"/>
                <a:cs typeface="Microsoft Sans Serif"/>
              </a:rPr>
              <a:t>k</a:t>
            </a:r>
            <a:endParaRPr sz="1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2025-05-18T02:00:15Z</dcterms:created>
  <dcterms:modified xsi:type="dcterms:W3CDTF">2025-05-18T02:00:15Z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2025-05-18T00:00:00Z</vt:filetime>
  </property>
  <property fmtid="{D5CDD505-2E9C-101B-9397-08002B2CF9AE}" pid="3" name="Producer">
    <vt:lpwstr>pypdf</vt:lpwstr>
  </property>
  <property fmtid="{D5CDD505-2E9C-101B-9397-08002B2CF9AE}" pid="4" name="LastSaved">
    <vt:filetime>2025-05-18T00:00:00Z</vt:filetime>
  </property>
</Properties>
</file>